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56" r:id="rId3"/>
    <p:sldId id="358" r:id="rId4"/>
    <p:sldId id="260" r:id="rId5"/>
    <p:sldId id="359" r:id="rId6"/>
    <p:sldId id="261" r:id="rId7"/>
    <p:sldId id="360" r:id="rId8"/>
    <p:sldId id="262" r:id="rId9"/>
    <p:sldId id="361" r:id="rId10"/>
    <p:sldId id="263" r:id="rId11"/>
    <p:sldId id="362" r:id="rId12"/>
    <p:sldId id="264" r:id="rId13"/>
    <p:sldId id="265" r:id="rId14"/>
    <p:sldId id="363" r:id="rId15"/>
    <p:sldId id="266" r:id="rId16"/>
    <p:sldId id="364" r:id="rId17"/>
    <p:sldId id="267" r:id="rId18"/>
    <p:sldId id="268" r:id="rId19"/>
    <p:sldId id="365" r:id="rId20"/>
    <p:sldId id="269" r:id="rId21"/>
    <p:sldId id="366" r:id="rId22"/>
    <p:sldId id="270" r:id="rId23"/>
    <p:sldId id="367" r:id="rId24"/>
    <p:sldId id="271" r:id="rId25"/>
    <p:sldId id="272" r:id="rId26"/>
    <p:sldId id="357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x="9144000" cy="6858000" type="screen4x3"/>
  <p:notesSz cx="6985000" cy="9271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98B5986-121C-484E-9B0B-E1F3DF74C41E}">
  <a:tblStyle styleId="{E98B5986-121C-484E-9B0B-E1F3DF74C41E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  <a:tblStyle styleId="{136678AB-757E-48BB-9ED6-7F52A22F00FD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  <a:tblStyle styleId="{C9E71DCD-F5FA-426D-8DDD-4775122D4246}" styleName="Table_2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  <a:tblStyle styleId="{A3F0C707-AC3C-4559-B32E-670B2501C026}" styleName="Table_3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  <a:tblStyle styleId="{B50CEEA3-D7D1-4E07-8317-257D07DF14C5}" styleName="Table_4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  <a:tblStyle styleId="{9AAC82DA-3F49-4FA1-8342-DD3790B310CD}" styleName="Table_5">
    <a:wholeTbl>
      <a:tcTxStyle b="off" i="off"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tcBdr/>
        <a:fill>
          <a:solidFill>
            <a:srgbClr val="E7E7E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74750" y="695325"/>
            <a:ext cx="4635499" cy="3476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0584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56550" y="8805840"/>
            <a:ext cx="3026833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6352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99" cy="347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98500" y="4403725"/>
            <a:ext cx="5588099" cy="417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18487"/>
            <a:ext cx="9143999" cy="93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5118100" y="2720340"/>
            <a:ext cx="43179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752599" y="761999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84461"/>
            <a:ext cx="9143999" cy="93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399" cy="1456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3600" b="0" i="0" cap="small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447800" y="1503679"/>
            <a:ext cx="6248399" cy="1566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595959"/>
              </a:buClr>
              <a:buFont typeface="Garamond"/>
              <a:buNone/>
              <a:defRPr sz="2000" b="0" i="1" baseline="0">
                <a:solidFill>
                  <a:srgbClr val="595959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84461"/>
            <a:ext cx="9143999" cy="93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18487"/>
            <a:ext cx="9143999" cy="93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18487"/>
            <a:ext cx="9143999" cy="9326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1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1371600" y="2362200"/>
            <a:ext cx="3125788" cy="451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800" b="1" baseline="0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359151"/>
            <a:ext cx="3127374" cy="44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800" b="1" baseline="0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18487"/>
            <a:ext cx="9143999" cy="93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8" cy="59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700" b="1" cap="small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8" cy="290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463040" y="1847088"/>
            <a:ext cx="3090671" cy="3090671"/>
          </a:xfrm>
          <a:prstGeom prst="plaque">
            <a:avLst>
              <a:gd name="adj" fmla="val 8438"/>
            </a:avLst>
          </a:prstGeom>
          <a:noFill/>
          <a:ln w="9525" cap="flat">
            <a:solidFill>
              <a:schemeClr val="dk2">
                <a:alpha val="16862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700" b="1" cap="small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799" cy="2971799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 sz="18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857499" y="571500"/>
            <a:ext cx="3429001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600" b="0" i="0" u="none" strike="noStrike" cap="small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799" cy="3429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6985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-174625" algn="l" rtl="0">
              <a:spcBef>
                <a:spcPts val="32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74625" algn="l" rtl="0">
              <a:spcBef>
                <a:spcPts val="280"/>
              </a:spcBef>
              <a:buClr>
                <a:schemeClr val="dk1"/>
              </a:buClr>
              <a:buFont typeface="Arial"/>
              <a:buChar char="●"/>
              <a:defRPr sz="1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84150" algn="l" rtl="0">
              <a:spcBef>
                <a:spcPts val="240"/>
              </a:spcBef>
              <a:buClr>
                <a:schemeClr val="dk1"/>
              </a:buClr>
              <a:buFont typeface="Arial"/>
              <a:buChar char="●"/>
              <a:defRPr sz="12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100" b="0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675120" y="63642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1" i="0" u="none" strike="noStrike" cap="none" baseline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9XM0bsjLMw" TargetMode="External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QjtjppZIqk" TargetMode="Externa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-ti8nSK5ZQ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bvSQRHUm6c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V_CmBsi17_0" TargetMode="External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uXEb_ODMlhs" TargetMode="External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24926" y="1516292"/>
            <a:ext cx="7150922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Today’s Focus: “</a:t>
            </a:r>
            <a:r>
              <a:rPr lang="en-US" dirty="0"/>
              <a:t>Cask of Amontillado”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cap="small"/>
              <a:t>Vocabulary</a:t>
            </a:r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cap="small"/>
              <a:t>Irony</a:t>
            </a:r>
          </a:p>
          <a:p>
            <a:pPr marL="4572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600" cap="small"/>
              <a:t>Reading notes /helps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71600" y="878375"/>
            <a:ext cx="6400799" cy="11027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i="1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The beggar </a:t>
            </a:r>
            <a:r>
              <a:rPr lang="en-US" b="1" i="1" u="sng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accosted </a:t>
            </a:r>
            <a:r>
              <a:rPr lang="en-US" b="1" i="1" cap="none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me for money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50" y="1981175"/>
            <a:ext cx="7506425" cy="42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371600" y="878375"/>
            <a:ext cx="6400799" cy="1102799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500" b="1" i="1" cap="none" dirty="0" smtClean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Accost: approach and address boldly and often aggressively. </a:t>
            </a:r>
            <a:endParaRPr lang="en-US" sz="2500" b="1" i="1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650" y="1981175"/>
            <a:ext cx="7506425" cy="420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30139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500" y="888550"/>
            <a:ext cx="7183524" cy="4789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/>
          <p:nvPr/>
        </p:nvCxnSpPr>
        <p:spPr>
          <a:xfrm>
            <a:off x="6431875" y="4275100"/>
            <a:ext cx="1188300" cy="2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481675" y="1295400"/>
            <a:ext cx="3536399" cy="4219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500" b="1"/>
              <a:t>She is </a:t>
            </a:r>
            <a:r>
              <a:rPr lang="en-US" sz="4500" b="1" u="sng"/>
              <a:t>afflicted </a:t>
            </a:r>
            <a:r>
              <a:rPr lang="en-US" sz="4500" b="1"/>
              <a:t>with glowing redness on her arm.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125" y="875650"/>
            <a:ext cx="3064274" cy="46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500" y="888550"/>
            <a:ext cx="7183524" cy="4789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/>
          <p:nvPr/>
        </p:nvCxnSpPr>
        <p:spPr>
          <a:xfrm>
            <a:off x="6431875" y="4275100"/>
            <a:ext cx="1188300" cy="2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901500" y="3276917"/>
            <a:ext cx="7183523" cy="24006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/>
              <a:t>     Afflict: To cause pain or harm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9258871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20898897">
            <a:off x="295739" y="1948247"/>
            <a:ext cx="840247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/>
              <a:t>Explicit</a:t>
            </a:r>
            <a:r>
              <a:rPr lang="en-US" sz="3000" dirty="0" smtClean="0"/>
              <a:t>: Stated clearly and in detail, leaving no room for confusion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178674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953925" y="1295400"/>
            <a:ext cx="72059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700" b="1"/>
              <a:t>And the gun </a:t>
            </a:r>
            <a:r>
              <a:rPr lang="en-US" sz="4700" b="1" u="sng"/>
              <a:t>recoiled</a:t>
            </a:r>
            <a:r>
              <a:rPr lang="en-US" sz="4700" b="1"/>
              <a:t>...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100" y="2101725"/>
            <a:ext cx="4961799" cy="372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91926" y="1282500"/>
            <a:ext cx="3121972" cy="400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/>
              <a:t>A man </a:t>
            </a:r>
            <a:r>
              <a:rPr lang="en-US" sz="3000" b="1" u="sng" dirty="0"/>
              <a:t>recoiling </a:t>
            </a:r>
            <a:r>
              <a:rPr lang="en-US" sz="3000" b="1" dirty="0"/>
              <a:t>from a “Ghost” proves to be a double exposed photo. 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086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91926" y="1282500"/>
            <a:ext cx="3121972" cy="400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3000" b="1" dirty="0"/>
              <a:t>Recoil: to suddenly spring back, often in horror or disgust</a:t>
            </a:r>
            <a:endParaRPr lang="en-US" sz="3000" b="1" dirty="0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086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25287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-5079"/>
            <a:ext cx="6852919" cy="685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538" y="1295400"/>
            <a:ext cx="1930399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760" y="1310640"/>
            <a:ext cx="1666240" cy="372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1175" y="1295400"/>
            <a:ext cx="84305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/>
              <a:t>In the </a:t>
            </a:r>
            <a:r>
              <a:rPr lang="en-US" sz="3000" b="1" u="sng" dirty="0"/>
              <a:t>terminal</a:t>
            </a:r>
            <a:r>
              <a:rPr lang="en-US" sz="3000" b="1" dirty="0"/>
              <a:t>, we awaited the termination of our journey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99" y="2085725"/>
            <a:ext cx="7683599" cy="46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1175" y="1295400"/>
            <a:ext cx="84305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 smtClean="0"/>
              <a:t>Terminal: predicted to lead to death </a:t>
            </a:r>
            <a:endParaRPr lang="en-US" sz="3000" b="1"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199" y="2085725"/>
            <a:ext cx="7683599" cy="46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29203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63700" y="1005650"/>
            <a:ext cx="7489500" cy="155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500" b="1" dirty="0"/>
              <a:t>Donald Trump </a:t>
            </a:r>
            <a:r>
              <a:rPr lang="en-US" sz="3500" b="1" u="sng" dirty="0"/>
              <a:t>terminated </a:t>
            </a:r>
            <a:r>
              <a:rPr lang="en-US" sz="3500" b="1" dirty="0"/>
              <a:t>my employment.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" y="3416250"/>
            <a:ext cx="4861074" cy="3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250" y="2438400"/>
            <a:ext cx="4139824" cy="31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63700" y="640354"/>
            <a:ext cx="7489500" cy="155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500" b="1" dirty="0" smtClean="0"/>
              <a:t>Termination: To end or fire</a:t>
            </a:r>
            <a:endParaRPr lang="en-US" sz="3500" b="1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" y="3416250"/>
            <a:ext cx="4861074" cy="3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250" y="2438400"/>
            <a:ext cx="4139824" cy="31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72186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l="3961" t="2645" r="5384" b="29686"/>
          <a:stretch/>
        </p:blipFill>
        <p:spPr>
          <a:xfrm>
            <a:off x="1975515" y="0"/>
            <a:ext cx="539813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54300" y="309525"/>
            <a:ext cx="8211600" cy="16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300" b="1" dirty="0"/>
              <a:t>The driver was distracted until the rowdy kids </a:t>
            </a:r>
            <a:r>
              <a:rPr lang="en-US" sz="3300" b="1" u="sng" dirty="0"/>
              <a:t>subsided</a:t>
            </a:r>
            <a:r>
              <a:rPr lang="en-US" sz="3300" b="1" dirty="0"/>
              <a:t>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work: Do Now!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8" y="2438400"/>
            <a:ext cx="7306502" cy="3048001"/>
          </a:xfrm>
        </p:spPr>
        <p:txBody>
          <a:bodyPr/>
          <a:lstStyle/>
          <a:p>
            <a:pPr lvl="0"/>
            <a:r>
              <a:rPr lang="en-US" sz="3000" b="1" dirty="0" smtClean="0">
                <a:solidFill>
                  <a:srgbClr val="980000"/>
                </a:solidFill>
              </a:rPr>
              <a:t>Write </a:t>
            </a:r>
            <a:r>
              <a:rPr lang="en-US" sz="3000" b="1" dirty="0">
                <a:solidFill>
                  <a:srgbClr val="980000"/>
                </a:solidFill>
              </a:rPr>
              <a:t>a paragraph using at least 3 of the vocabulary words. TOPIC: your own life experiences (maybe an obstacle?). UNDERLINE THE WORDS.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955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“Cask of Amontillado”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120200" y="2105300"/>
            <a:ext cx="6903599" cy="335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-US" sz="3600" b="1" u="sng" dirty="0" smtClean="0">
                <a:solidFill>
                  <a:srgbClr val="000000"/>
                </a:solidFill>
              </a:rPr>
              <a:t>Quick activity 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>
                <a:solidFill>
                  <a:srgbClr val="000000"/>
                </a:solidFill>
              </a:rPr>
              <a:t>With </a:t>
            </a:r>
            <a:r>
              <a:rPr lang="en-US" sz="3600" b="1" dirty="0" smtClean="0">
                <a:solidFill>
                  <a:srgbClr val="000000"/>
                </a:solidFill>
              </a:rPr>
              <a:t>a partner I WILL ASSIGN, </a:t>
            </a:r>
            <a:r>
              <a:rPr lang="en-US" sz="3600" b="1" dirty="0">
                <a:solidFill>
                  <a:srgbClr val="000000"/>
                </a:solidFill>
              </a:rPr>
              <a:t>come up with 2 </a:t>
            </a:r>
            <a:r>
              <a:rPr lang="en-US" sz="3600" b="1" i="1" dirty="0">
                <a:solidFill>
                  <a:srgbClr val="000000"/>
                </a:solidFill>
              </a:rPr>
              <a:t>sarcastic </a:t>
            </a:r>
            <a:r>
              <a:rPr lang="en-US" sz="3600" b="1" dirty="0">
                <a:solidFill>
                  <a:srgbClr val="000000"/>
                </a:solidFill>
              </a:rPr>
              <a:t>“compliments” to give each other (don’t be seriously mean! &amp; be ready to share).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IRONY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371600" y="2134050"/>
            <a:ext cx="6400799" cy="335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/>
              <a:t>Verbal: 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a writer or speaker says one thing but really means something completely different</a:t>
            </a:r>
          </a:p>
          <a:p>
            <a:pPr lvl="0" rtl="0">
              <a:spcBef>
                <a:spcPts val="0"/>
              </a:spcBef>
              <a:buNone/>
            </a:pPr>
            <a:endParaRPr sz="3000" b="1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IRONY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173075" y="1753325"/>
            <a:ext cx="6935400" cy="342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700" b="1" dirty="0"/>
              <a:t>Situational: </a:t>
            </a:r>
            <a:r>
              <a:rPr lang="en-US" sz="2700" b="1" dirty="0">
                <a:latin typeface="Arial"/>
                <a:ea typeface="Arial"/>
                <a:cs typeface="Arial"/>
                <a:sym typeface="Arial"/>
              </a:rPr>
              <a:t>when there is a contrast between what would seem appropriate and what really happens, or when what we expect to happen is in fact quite contradictory to what really does take place</a:t>
            </a:r>
          </a:p>
          <a:p>
            <a:pPr lvl="0" rtl="0">
              <a:spcBef>
                <a:spcPts val="0"/>
              </a:spcBef>
              <a:buNone/>
            </a:pPr>
            <a:endParaRPr sz="27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3651">
            <a:off x="1371600" y="1974221"/>
            <a:ext cx="6400799" cy="2346975"/>
          </a:xfrm>
        </p:spPr>
        <p:txBody>
          <a:bodyPr/>
          <a:lstStyle/>
          <a:p>
            <a:r>
              <a:rPr lang="en-US" dirty="0" smtClean="0"/>
              <a:t>Please have you warm-up notebook out to </a:t>
            </a:r>
            <a:r>
              <a:rPr lang="en-US" dirty="0" smtClean="0"/>
              <a:t>complete activities and take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39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IRONY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79725" y="1882225"/>
            <a:ext cx="6792599" cy="36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400" b="1" dirty="0"/>
              <a:t>Dramatic: </a:t>
            </a:r>
            <a:r>
              <a:rPr lang="en-US" sz="3400" b="1" dirty="0">
                <a:latin typeface="Arial"/>
                <a:ea typeface="Arial"/>
                <a:cs typeface="Arial"/>
                <a:sym typeface="Arial"/>
              </a:rPr>
              <a:t>when the audience or the reader knows something important that a character in a play or story does not know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IRONY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79725" y="1882225"/>
            <a:ext cx="6792599" cy="36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/>
              <a:t>Dramatic: 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when the audience or the reader knows something important that a character in a play or story does not know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500" b="1"/>
              <a:t>ALLUSION: CARNIVALE 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371600" y="2178725"/>
            <a:ext cx="6400799" cy="330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800" b="1" cap="small" dirty="0">
                <a:solidFill>
                  <a:srgbClr val="38761D"/>
                </a:solidFill>
              </a:rPr>
              <a:t>Jot notes on the video - </a:t>
            </a:r>
          </a:p>
          <a:p>
            <a:pPr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0000"/>
                </a:solidFill>
              </a:rPr>
              <a:t>“Catholic History of Mardi Gras, Fat Tuesday, Lent, and Ash Wednesday”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500" b="1"/>
              <a:t>Jot notes on the video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200" b="1">
                <a:solidFill>
                  <a:srgbClr val="000000"/>
                </a:solidFill>
              </a:rPr>
              <a:t>“Catholic History of Mardi Gras, Fat Tuesday, Lent, and Ash Wednesday”</a:t>
            </a:r>
          </a:p>
        </p:txBody>
      </p:sp>
      <p:sp>
        <p:nvSpPr>
          <p:cNvPr id="258" name="Shape 258">
            <a:hlinkClick r:id="rId3"/>
          </p:cNvPr>
          <p:cNvSpPr/>
          <p:nvPr/>
        </p:nvSpPr>
        <p:spPr>
          <a:xfrm>
            <a:off x="236775" y="0"/>
            <a:ext cx="8907232" cy="66804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/>
              <a:t>Jot notes on the video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>
                <a:solidFill>
                  <a:srgbClr val="222222"/>
                </a:solidFill>
              </a:rPr>
              <a:t>“Carnival of Venice - Italy”</a:t>
            </a:r>
          </a:p>
          <a:p>
            <a:pPr lvl="0" rtl="0">
              <a:spcBef>
                <a:spcPts val="0"/>
              </a:spcBef>
              <a:buNone/>
            </a:pPr>
            <a:endParaRPr sz="4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500" b="1"/>
              <a:t>Jot notes on the video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4800" b="1">
                <a:solidFill>
                  <a:srgbClr val="222222"/>
                </a:solidFill>
              </a:rPr>
              <a:t>“Carnival of Venice - Italy”</a:t>
            </a:r>
          </a:p>
          <a:p>
            <a:pPr lvl="0" rtl="0">
              <a:spcBef>
                <a:spcPts val="0"/>
              </a:spcBef>
              <a:buNone/>
            </a:pPr>
            <a:endParaRPr sz="4200" b="1">
              <a:solidFill>
                <a:srgbClr val="000000"/>
              </a:solidFill>
            </a:endParaRPr>
          </a:p>
        </p:txBody>
      </p:sp>
      <p:sp>
        <p:nvSpPr>
          <p:cNvPr id="271" name="Shape 271">
            <a:hlinkClick r:id="rId3"/>
          </p:cNvPr>
          <p:cNvSpPr/>
          <p:nvPr/>
        </p:nvSpPr>
        <p:spPr>
          <a:xfrm>
            <a:off x="297050" y="0"/>
            <a:ext cx="8846949" cy="66352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500" b="1"/>
              <a:t>Allusion: Catacombs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300" b="1" cap="small" dirty="0">
                <a:solidFill>
                  <a:srgbClr val="7F6000"/>
                </a:solidFill>
              </a:rPr>
              <a:t>Jot notes on the video -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300" b="1" dirty="0">
                <a:solidFill>
                  <a:srgbClr val="000000"/>
                </a:solidFill>
              </a:rPr>
              <a:t>“Inside the Catacombs of Paris”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500" b="1"/>
              <a:t>Jot notes on the video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200" b="1">
                <a:solidFill>
                  <a:srgbClr val="000000"/>
                </a:solidFill>
              </a:rPr>
              <a:t>“Inside the Catacombs of Paris”</a:t>
            </a:r>
          </a:p>
        </p:txBody>
      </p:sp>
      <p:sp>
        <p:nvSpPr>
          <p:cNvPr id="284" name="Shape 284">
            <a:hlinkClick r:id="rId3"/>
          </p:cNvPr>
          <p:cNvSpPr/>
          <p:nvPr/>
        </p:nvSpPr>
        <p:spPr>
          <a:xfrm>
            <a:off x="193725" y="0"/>
            <a:ext cx="8885699" cy="66642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1"/>
              <a:t>Situational Irony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Stop video at 2:05 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>
            <a:hlinkClick r:id="rId3"/>
          </p:cNvPr>
          <p:cNvSpPr/>
          <p:nvPr/>
        </p:nvSpPr>
        <p:spPr>
          <a:xfrm>
            <a:off x="361625" y="0"/>
            <a:ext cx="8782375" cy="65867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36250" y="994625"/>
            <a:ext cx="7710300" cy="77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1" u="sng">
                <a:solidFill>
                  <a:srgbClr val="000000"/>
                </a:solidFill>
              </a:rPr>
              <a:t>“Cask of Amontillado”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36250" y="1666225"/>
            <a:ext cx="7710300" cy="430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-US" sz="3600" b="1" u="sng" dirty="0" smtClean="0">
                <a:solidFill>
                  <a:srgbClr val="000000"/>
                </a:solidFill>
              </a:rPr>
              <a:t>Quick Activity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>
                <a:solidFill>
                  <a:srgbClr val="000000"/>
                </a:solidFill>
              </a:rPr>
              <a:t>Copy each word and rate it 1-4. </a:t>
            </a:r>
            <a:r>
              <a:rPr lang="en-US" sz="3400" b="1" dirty="0">
                <a:solidFill>
                  <a:srgbClr val="000000"/>
                </a:solidFill>
              </a:rPr>
              <a:t>1=No clue. 2=I’ve seen it. 3=Think I know it. 4=I use the word.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25581"/>
              <a:buFont typeface="Arial"/>
              <a:buNone/>
            </a:pPr>
            <a:r>
              <a:rPr lang="en-US" sz="4300" b="1" dirty="0">
                <a:solidFill>
                  <a:srgbClr val="0000FF"/>
                </a:solidFill>
              </a:rPr>
              <a:t>precluded  afflicted  termination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25581"/>
              <a:buFont typeface="Arial"/>
              <a:buNone/>
            </a:pPr>
            <a:r>
              <a:rPr lang="en-US" sz="4300" b="1" dirty="0">
                <a:solidFill>
                  <a:srgbClr val="0000FF"/>
                </a:solidFill>
              </a:rPr>
              <a:t>retribution  explicit  subsided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25581"/>
              <a:buFont typeface="Arial"/>
              <a:buNone/>
            </a:pPr>
            <a:r>
              <a:rPr lang="en-US" sz="4300" b="1" dirty="0">
                <a:solidFill>
                  <a:srgbClr val="0000FF"/>
                </a:solidFill>
              </a:rPr>
              <a:t>accosted   recoiling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/>
              <a:t>Verbal Irony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(and situational irony)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/>
              <a:t>Dramatic Irony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(and situational irony)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799" cy="685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>
            <a:hlinkClick r:id="rId3"/>
          </p:cNvPr>
          <p:cNvSpPr/>
          <p:nvPr/>
        </p:nvSpPr>
        <p:spPr>
          <a:xfrm>
            <a:off x="452050" y="0"/>
            <a:ext cx="8691950" cy="6518963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63651">
            <a:off x="1371600" y="1974221"/>
            <a:ext cx="6400799" cy="2346975"/>
          </a:xfrm>
        </p:spPr>
        <p:txBody>
          <a:bodyPr/>
          <a:lstStyle/>
          <a:p>
            <a:r>
              <a:rPr lang="en-US" dirty="0" smtClean="0"/>
              <a:t>I will provide examples, and you will guess the definition. I’ll call on your cards for guesses.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5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09000" y="1149600"/>
            <a:ext cx="7670099" cy="128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/>
              <a:t>We </a:t>
            </a:r>
            <a:r>
              <a:rPr lang="en-US" sz="3000" b="1" u="sng" dirty="0"/>
              <a:t>precluded </a:t>
            </a:r>
            <a:r>
              <a:rPr lang="en-US" sz="3000" b="1" dirty="0"/>
              <a:t>any possible emergency in the restroom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487" y="2634850"/>
            <a:ext cx="5825024" cy="422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09000" y="1149600"/>
            <a:ext cx="7670099" cy="128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 smtClean="0"/>
              <a:t>Preclude: to prevent from happening/ make impossible </a:t>
            </a:r>
            <a:endParaRPr lang="en-US" sz="3000" b="1"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799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487" y="2634850"/>
            <a:ext cx="5825024" cy="4223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7350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200" y="1295400"/>
            <a:ext cx="3204299" cy="323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1"/>
              <a:t>The Fish gets his </a:t>
            </a:r>
            <a:r>
              <a:rPr lang="en-US" sz="3800" b="1" u="sng"/>
              <a:t>retribution </a:t>
            </a:r>
            <a:r>
              <a:rPr lang="en-US" sz="4800" b="1"/>
              <a:t>at last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350" y="322375"/>
            <a:ext cx="5000850" cy="610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67200" y="1295400"/>
            <a:ext cx="3204299" cy="323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500" b="1" dirty="0" smtClean="0"/>
              <a:t>Retribution: revenge</a:t>
            </a:r>
            <a:endParaRPr lang="en-US" sz="3500" b="1" dirty="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350" y="322375"/>
            <a:ext cx="5000850" cy="6109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51834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541</Words>
  <Application>Microsoft Macintosh PowerPoint</Application>
  <PresentationFormat>On-screen Show (4:3)</PresentationFormat>
  <Paragraphs>62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Custom Theme</vt:lpstr>
      <vt:lpstr>Today’s Focus: “Cask of Amontillado” </vt:lpstr>
      <vt:lpstr>PowerPoint Presentation</vt:lpstr>
      <vt:lpstr>Please have you warm-up notebook out to complete activities and take notes</vt:lpstr>
      <vt:lpstr>“Cask of Amontillado”</vt:lpstr>
      <vt:lpstr>I will provide examples, and you will guess the definition. I’ll call on your cards for guesses.</vt:lpstr>
      <vt:lpstr>We precluded any possible emergency in the restroom</vt:lpstr>
      <vt:lpstr>Preclude: to prevent from happening/ make impossible </vt:lpstr>
      <vt:lpstr>The Fish gets his retribution at last</vt:lpstr>
      <vt:lpstr>Retribution: revenge</vt:lpstr>
      <vt:lpstr>The beggar accosted me for money</vt:lpstr>
      <vt:lpstr>Accost: approach and address boldly and often aggressively. </vt:lpstr>
      <vt:lpstr>PowerPoint Presentation</vt:lpstr>
      <vt:lpstr>She is afflicted with glowing redness on her arm.</vt:lpstr>
      <vt:lpstr>PowerPoint Presentation</vt:lpstr>
      <vt:lpstr>PowerPoint Presentation</vt:lpstr>
      <vt:lpstr>PowerPoint Presentation</vt:lpstr>
      <vt:lpstr>And the gun recoiled...</vt:lpstr>
      <vt:lpstr>A man recoiling from a “Ghost” proves to be a double exposed photo. </vt:lpstr>
      <vt:lpstr>Recoil: to suddenly spring back, often in horror or disgust</vt:lpstr>
      <vt:lpstr>In the terminal, we awaited the termination of our journey</vt:lpstr>
      <vt:lpstr>Terminal: predicted to lead to death </vt:lpstr>
      <vt:lpstr>Donald Trump terminated my employment.</vt:lpstr>
      <vt:lpstr>Termination: To end or fire</vt:lpstr>
      <vt:lpstr>PowerPoint Presentation</vt:lpstr>
      <vt:lpstr>The driver was distracted until the rowdy kids subsided.</vt:lpstr>
      <vt:lpstr>Class work: Do Now!</vt:lpstr>
      <vt:lpstr>“Cask of Amontillado”</vt:lpstr>
      <vt:lpstr>IRONY</vt:lpstr>
      <vt:lpstr>IRONY</vt:lpstr>
      <vt:lpstr>IRONY</vt:lpstr>
      <vt:lpstr>IRONY</vt:lpstr>
      <vt:lpstr>ALLUSION: CARNIVALE </vt:lpstr>
      <vt:lpstr>Jot notes on the video</vt:lpstr>
      <vt:lpstr>Jot notes on the video</vt:lpstr>
      <vt:lpstr>Jot notes on the video</vt:lpstr>
      <vt:lpstr>Allusion: Catacombs</vt:lpstr>
      <vt:lpstr>Jot notes on the video</vt:lpstr>
      <vt:lpstr>Situational Irony</vt:lpstr>
      <vt:lpstr>PowerPoint Presentation</vt:lpstr>
      <vt:lpstr>Verbal Irony</vt:lpstr>
      <vt:lpstr>PowerPoint Presentation</vt:lpstr>
      <vt:lpstr>Dramatic Irony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Warm-up</dc:title>
  <cp:lastModifiedBy>Melyndee Butterfield</cp:lastModifiedBy>
  <cp:revision>5</cp:revision>
  <dcterms:modified xsi:type="dcterms:W3CDTF">2015-09-13T23:57:44Z</dcterms:modified>
</cp:coreProperties>
</file>