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180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pic>
        <p:nvPicPr>
          <p:cNvPr id="13"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B2D2AF9-3027-DB4C-B34A-9960B6948483}"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58371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FB2D2AF9-3027-DB4C-B34A-9960B6948483}"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45588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FB2D2AF9-3027-DB4C-B34A-9960B6948483}"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63425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FB2D2AF9-3027-DB4C-B34A-9960B6948483}"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48513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FB2D2AF9-3027-DB4C-B34A-9960B6948483}"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49350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FB2D2AF9-3027-DB4C-B34A-9960B6948483}"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72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FB2D2AF9-3027-DB4C-B34A-9960B6948483}"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8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FB2D2AF9-3027-DB4C-B34A-9960B6948483}"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72815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FB2D2AF9-3027-DB4C-B34A-9960B6948483}"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53328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pic>
        <p:nvPicPr>
          <p:cNvPr id="18"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FB2D2AF9-3027-DB4C-B34A-9960B6948483}"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70158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pic>
        <p:nvPicPr>
          <p:cNvPr id="14"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7016EEB1-64DD-894B-A1A2-7FA0A55136F8}" type="datetimeFigureOut">
              <a:rPr lang="en-US" smtClean="0">
                <a:solidFill>
                  <a:srgbClr val="465E9C"/>
                </a:solidFill>
              </a:rPr>
              <a:pPr/>
              <a:t>4/29/16</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FB2D2AF9-3027-DB4C-B34A-9960B6948483}"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099068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pic>
        <p:nvPicPr>
          <p:cNvPr id="13" name="Picture 2" descr="C:\Users\Administrator\Desktop\Pushpin Dev\Assets\pushpinLeft.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016EEB1-64DD-894B-A1A2-7FA0A55136F8}" type="datetimeFigureOut">
              <a:rPr lang="en-US" smtClean="0">
                <a:solidFill>
                  <a:srgbClr val="465E9C"/>
                </a:solidFill>
              </a:rPr>
              <a:pPr/>
              <a:t>4/29/16</a:t>
            </a:fld>
            <a:endParaRPr 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B2D2AF9-3027-DB4C-B34A-9960B6948483}"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289869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87"/>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5000" dirty="0" smtClean="0">
                <a:latin typeface="Dyslexie regular"/>
                <a:cs typeface="Dyslexie regular"/>
              </a:rPr>
              <a:t/>
            </a:r>
            <a:br>
              <a:rPr lang="en-US" sz="5000" dirty="0" smtClean="0">
                <a:latin typeface="Dyslexie regular"/>
                <a:cs typeface="Dyslexie regular"/>
              </a:rPr>
            </a:br>
            <a:r>
              <a:rPr lang="en-US" sz="5000" dirty="0" smtClean="0">
                <a:latin typeface="Dyslexie regular"/>
                <a:cs typeface="Dyslexie regular"/>
              </a:rPr>
              <a:t>Colon Example</a:t>
            </a:r>
            <a:br>
              <a:rPr lang="en-US" sz="5000" dirty="0" smtClean="0">
                <a:latin typeface="Dyslexie regular"/>
                <a:cs typeface="Dyslexie regular"/>
              </a:rPr>
            </a:br>
            <a:endParaRPr lang="en-US" sz="5000" dirty="0">
              <a:latin typeface="Dyslexie regular"/>
              <a:cs typeface="Dyslexie regular"/>
            </a:endParaRPr>
          </a:p>
        </p:txBody>
      </p:sp>
      <p:sp>
        <p:nvSpPr>
          <p:cNvPr id="3" name="Content Placeholder 2"/>
          <p:cNvSpPr>
            <a:spLocks noGrp="1"/>
          </p:cNvSpPr>
          <p:nvPr>
            <p:ph idx="1"/>
          </p:nvPr>
        </p:nvSpPr>
        <p:spPr>
          <a:xfrm>
            <a:off x="0" y="1189064"/>
            <a:ext cx="9143999" cy="5668936"/>
          </a:xfrm>
        </p:spPr>
        <p:style>
          <a:lnRef idx="1">
            <a:schemeClr val="accent1"/>
          </a:lnRef>
          <a:fillRef idx="2">
            <a:schemeClr val="accent1"/>
          </a:fillRef>
          <a:effectRef idx="1">
            <a:schemeClr val="accent1"/>
          </a:effectRef>
          <a:fontRef idx="minor">
            <a:schemeClr val="dk1"/>
          </a:fontRef>
        </p:style>
        <p:txBody>
          <a:bodyPr>
            <a:normAutofit/>
          </a:bodyPr>
          <a:lstStyle/>
          <a:p>
            <a:r>
              <a:rPr lang="en-US" sz="3500" dirty="0" err="1" smtClean="0">
                <a:latin typeface="Beirut"/>
                <a:cs typeface="Beirut"/>
              </a:rPr>
              <a:t>Thorton’s</a:t>
            </a:r>
            <a:r>
              <a:rPr lang="en-US" sz="3500" dirty="0" smtClean="0">
                <a:latin typeface="Beirut"/>
                <a:cs typeface="Beirut"/>
              </a:rPr>
              <a:t> ideas about life on other planets is actually well-founded</a:t>
            </a:r>
            <a:r>
              <a:rPr lang="en-US" sz="3900" b="1" dirty="0" smtClean="0">
                <a:solidFill>
                  <a:srgbClr val="FF0000"/>
                </a:solidFill>
                <a:latin typeface="Beirut"/>
                <a:cs typeface="Beirut"/>
              </a:rPr>
              <a:t>:</a:t>
            </a:r>
            <a:r>
              <a:rPr lang="en-US" sz="3500" dirty="0" smtClean="0">
                <a:latin typeface="Beirut"/>
                <a:cs typeface="Beirut"/>
              </a:rPr>
              <a:t> “Water is the life sustaining element, and there are not just a few but </a:t>
            </a:r>
            <a:r>
              <a:rPr lang="en-US" sz="3500" i="1" dirty="0" smtClean="0">
                <a:latin typeface="Beirut"/>
                <a:cs typeface="Beirut"/>
              </a:rPr>
              <a:t>several</a:t>
            </a:r>
            <a:r>
              <a:rPr lang="en-US" sz="3500" dirty="0" smtClean="0">
                <a:latin typeface="Beirut"/>
                <a:cs typeface="Beirut"/>
              </a:rPr>
              <a:t> planets and moons that contain what Earth itself is fundamentally composed of.”</a:t>
            </a:r>
          </a:p>
          <a:p>
            <a:pPr marL="0" indent="0">
              <a:buNone/>
            </a:pPr>
            <a:endParaRPr lang="en-US" sz="3500" dirty="0">
              <a:latin typeface="Beirut"/>
              <a:cs typeface="Beirut"/>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118" y="5095075"/>
            <a:ext cx="2061353" cy="1227442"/>
          </a:xfrm>
          <a:prstGeom prst="rect">
            <a:avLst/>
          </a:prstGeom>
          <a:ln>
            <a:noFill/>
          </a:ln>
          <a:effectLst>
            <a:softEdge rad="112500"/>
          </a:effectLst>
        </p:spPr>
      </p:pic>
    </p:spTree>
    <p:extLst>
      <p:ext uri="{BB962C8B-B14F-4D97-AF65-F5344CB8AC3E}">
        <p14:creationId xmlns:p14="http://schemas.microsoft.com/office/powerpoint/2010/main" val="373547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latin typeface="Dyslexie regular"/>
                <a:cs typeface="Dyslexie regular"/>
              </a:rPr>
              <a:t>Contain a Personal </a:t>
            </a:r>
            <a:r>
              <a:rPr lang="en-US" dirty="0">
                <a:latin typeface="Dyslexie regular"/>
                <a:cs typeface="Dyslexie regular"/>
              </a:rPr>
              <a:t>R</a:t>
            </a:r>
            <a:r>
              <a:rPr lang="en-US" dirty="0" smtClean="0">
                <a:latin typeface="Dyslexie regular"/>
                <a:cs typeface="Dyslexie regular"/>
              </a:rPr>
              <a:t>eaction</a:t>
            </a:r>
            <a:endParaRPr lang="en-US" dirty="0">
              <a:latin typeface="Dyslexie regular"/>
              <a:cs typeface="Dyslexie regular"/>
            </a:endParaRPr>
          </a:p>
        </p:txBody>
      </p:sp>
      <p:sp>
        <p:nvSpPr>
          <p:cNvPr id="3" name="Content Placeholder 2"/>
          <p:cNvSpPr>
            <a:spLocks noGrp="1"/>
          </p:cNvSpPr>
          <p:nvPr>
            <p:ph idx="1"/>
          </p:nvPr>
        </p:nvSpPr>
        <p:spPr>
          <a:xfrm>
            <a:off x="0" y="1178060"/>
            <a:ext cx="9143999" cy="5679940"/>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latin typeface="Beirut"/>
                <a:cs typeface="Beirut"/>
              </a:rPr>
              <a:t>Here, you react, often showing some sense of emotion.  How does the information make you feel?  Why?</a:t>
            </a:r>
          </a:p>
          <a:p>
            <a:r>
              <a:rPr lang="en-US" sz="3200" i="1" dirty="0" smtClean="0">
                <a:solidFill>
                  <a:srgbClr val="354675"/>
                </a:solidFill>
                <a:latin typeface="Beirut"/>
                <a:cs typeface="Beirut"/>
              </a:rPr>
              <a:t>Brown’s statement is indeed startling.  However, such a bold statement is done with a purpose, and helps scientists and the common man alike question [such and such idea]</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1859" y="4971345"/>
            <a:ext cx="5640170" cy="1733659"/>
          </a:xfrm>
          <a:prstGeom prst="rect">
            <a:avLst/>
          </a:prstGeom>
        </p:spPr>
      </p:pic>
    </p:spTree>
    <p:extLst>
      <p:ext uri="{BB962C8B-B14F-4D97-AF65-F5344CB8AC3E}">
        <p14:creationId xmlns:p14="http://schemas.microsoft.com/office/powerpoint/2010/main" val="76471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87"/>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latin typeface="Dyslexie regular"/>
                <a:cs typeface="Dyslexie regular"/>
              </a:rPr>
              <a:t>Offer Evaluation</a:t>
            </a:r>
            <a:endParaRPr lang="en-US" dirty="0">
              <a:latin typeface="Dyslexie regular"/>
              <a:cs typeface="Dyslexie regular"/>
            </a:endParaRPr>
          </a:p>
        </p:txBody>
      </p:sp>
      <p:sp>
        <p:nvSpPr>
          <p:cNvPr id="3" name="Content Placeholder 2"/>
          <p:cNvSpPr>
            <a:spLocks noGrp="1"/>
          </p:cNvSpPr>
          <p:nvPr>
            <p:ph idx="1"/>
          </p:nvPr>
        </p:nvSpPr>
        <p:spPr>
          <a:xfrm>
            <a:off x="0" y="1189064"/>
            <a:ext cx="9143999" cy="5668936"/>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latin typeface="Beirut"/>
                <a:cs typeface="Beirut"/>
              </a:rPr>
              <a:t>This brings clues together (like those that you’ve been researching!) to come to a logical conclusion (thereby, also building your logos!)</a:t>
            </a:r>
          </a:p>
          <a:p>
            <a:r>
              <a:rPr lang="en-US" sz="2800" i="1" dirty="0" smtClean="0">
                <a:solidFill>
                  <a:srgbClr val="354675"/>
                </a:solidFill>
                <a:latin typeface="Beirut"/>
                <a:cs typeface="Beirut"/>
              </a:rPr>
              <a:t>Incidents like these are not coincidental, and further help point to a [insert your opinion/ topic here]</a:t>
            </a:r>
            <a:endParaRPr lang="en-US" sz="2600" i="1" dirty="0" smtClean="0">
              <a:solidFill>
                <a:srgbClr val="354675"/>
              </a:solidFill>
              <a:latin typeface="Beirut"/>
              <a:cs typeface="Beirut"/>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9804" y="3671879"/>
            <a:ext cx="3853591" cy="27438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2463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87"/>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latin typeface="Dyslexie regular"/>
                <a:cs typeface="Dyslexie regular"/>
              </a:rPr>
              <a:t>Repeat…</a:t>
            </a:r>
            <a:endParaRPr lang="en-US" dirty="0">
              <a:latin typeface="Dyslexie regular"/>
              <a:cs typeface="Dyslexie regular"/>
            </a:endParaRPr>
          </a:p>
        </p:txBody>
      </p:sp>
      <p:sp>
        <p:nvSpPr>
          <p:cNvPr id="3" name="Content Placeholder 2"/>
          <p:cNvSpPr>
            <a:spLocks noGrp="1"/>
          </p:cNvSpPr>
          <p:nvPr>
            <p:ph idx="1"/>
          </p:nvPr>
        </p:nvSpPr>
        <p:spPr>
          <a:xfrm>
            <a:off x="0" y="1189064"/>
            <a:ext cx="9143999" cy="5668936"/>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latin typeface="Beirut"/>
                <a:cs typeface="Beirut"/>
              </a:rPr>
              <a:t>For your bodies, you must include at least two concrete details per paragraph, and your body paragraphs must be at least 12 sentences long. </a:t>
            </a:r>
          </a:p>
          <a:p>
            <a:r>
              <a:rPr lang="en-US" sz="2800" dirty="0" smtClean="0">
                <a:solidFill>
                  <a:srgbClr val="354675"/>
                </a:solidFill>
                <a:latin typeface="Beirut"/>
                <a:cs typeface="Beirut"/>
              </a:rPr>
              <a:t> If your paragraph is not enough sentences long, either add additional commentary to an already existing concrete detail, or add another, relative, supporting concrete detail.</a:t>
            </a:r>
            <a:endParaRPr lang="en-US" sz="2600" i="1" dirty="0" smtClean="0">
              <a:solidFill>
                <a:srgbClr val="354675"/>
              </a:solidFill>
              <a:latin typeface="Beirut"/>
              <a:cs typeface="Beirut"/>
            </a:endParaRPr>
          </a:p>
        </p:txBody>
      </p:sp>
      <p:pic>
        <p:nvPicPr>
          <p:cNvPr id="5" name="Picture 4"/>
          <p:cNvPicPr>
            <a:picLocks noChangeAspect="1"/>
          </p:cNvPicPr>
          <p:nvPr/>
        </p:nvPicPr>
        <p:blipFill>
          <a:blip r:embed="rId2"/>
          <a:stretch>
            <a:fillRect/>
          </a:stretch>
        </p:blipFill>
        <p:spPr>
          <a:xfrm>
            <a:off x="3302141" y="4207362"/>
            <a:ext cx="2467044" cy="2467044"/>
          </a:xfrm>
          <a:prstGeom prst="rect">
            <a:avLst/>
          </a:prstGeom>
        </p:spPr>
      </p:pic>
    </p:spTree>
    <p:extLst>
      <p:ext uri="{BB962C8B-B14F-4D97-AF65-F5344CB8AC3E}">
        <p14:creationId xmlns:p14="http://schemas.microsoft.com/office/powerpoint/2010/main" val="283940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08"/>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latin typeface="Dyslexie regular"/>
                <a:cs typeface="Dyslexie regular"/>
              </a:rPr>
              <a:t>Concluding Sentence</a:t>
            </a:r>
            <a:endParaRPr lang="en-US" dirty="0">
              <a:latin typeface="Dyslexie regular"/>
              <a:cs typeface="Dyslexie regular"/>
            </a:endParaRPr>
          </a:p>
        </p:txBody>
      </p:sp>
      <p:sp>
        <p:nvSpPr>
          <p:cNvPr id="3" name="Content Placeholder 2"/>
          <p:cNvSpPr>
            <a:spLocks noGrp="1"/>
          </p:cNvSpPr>
          <p:nvPr>
            <p:ph idx="1"/>
          </p:nvPr>
        </p:nvSpPr>
        <p:spPr>
          <a:xfrm>
            <a:off x="0" y="1208658"/>
            <a:ext cx="9143999" cy="5649341"/>
          </a:xfrm>
        </p:spPr>
        <p:style>
          <a:lnRef idx="1">
            <a:schemeClr val="accent1"/>
          </a:lnRef>
          <a:fillRef idx="2">
            <a:schemeClr val="accent1"/>
          </a:fillRef>
          <a:effectRef idx="1">
            <a:schemeClr val="accent1"/>
          </a:effectRef>
          <a:fontRef idx="minor">
            <a:schemeClr val="dk1"/>
          </a:fontRef>
        </p:style>
        <p:txBody>
          <a:bodyPr>
            <a:normAutofit/>
          </a:bodyPr>
          <a:lstStyle/>
          <a:p>
            <a:r>
              <a:rPr lang="en-US" sz="3000" dirty="0" smtClean="0">
                <a:latin typeface="Beirut"/>
                <a:cs typeface="Beirut"/>
              </a:rPr>
              <a:t>The concluding sentence of each body paragraph simply summarizes your main ideas and helps transition into the next sentence by reminding readers of your original thesis idea.</a:t>
            </a:r>
          </a:p>
          <a:p>
            <a:r>
              <a:rPr lang="en-US" sz="3000" i="1" dirty="0" smtClean="0">
                <a:solidFill>
                  <a:srgbClr val="354675"/>
                </a:solidFill>
                <a:latin typeface="Beirut"/>
                <a:cs typeface="Beirut"/>
              </a:rPr>
              <a:t>Therefore, since we can see that [point A, point B, point C], it comes as no surprise that [reminder of thesis statement].</a:t>
            </a:r>
          </a:p>
        </p:txBody>
      </p:sp>
      <p:pic>
        <p:nvPicPr>
          <p:cNvPr id="4" name="Picture 3"/>
          <p:cNvPicPr>
            <a:picLocks noChangeAspect="1"/>
          </p:cNvPicPr>
          <p:nvPr/>
        </p:nvPicPr>
        <p:blipFill>
          <a:blip r:embed="rId2"/>
          <a:stretch>
            <a:fillRect/>
          </a:stretch>
        </p:blipFill>
        <p:spPr>
          <a:xfrm>
            <a:off x="1912571" y="5124449"/>
            <a:ext cx="5267400" cy="1434777"/>
          </a:xfrm>
          <a:prstGeom prst="rect">
            <a:avLst/>
          </a:prstGeom>
        </p:spPr>
      </p:pic>
    </p:spTree>
    <p:extLst>
      <p:ext uri="{BB962C8B-B14F-4D97-AF65-F5344CB8AC3E}">
        <p14:creationId xmlns:p14="http://schemas.microsoft.com/office/powerpoint/2010/main" val="110583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16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latin typeface="Dyslexie regular"/>
                <a:cs typeface="Dyslexie regular"/>
              </a:rPr>
              <a:t>Homework</a:t>
            </a:r>
            <a:endParaRPr lang="en-US" dirty="0">
              <a:latin typeface="Dyslexie regular"/>
              <a:cs typeface="Dyslexie regular"/>
            </a:endParaRPr>
          </a:p>
        </p:txBody>
      </p:sp>
      <p:sp>
        <p:nvSpPr>
          <p:cNvPr id="3" name="Content Placeholder 2"/>
          <p:cNvSpPr>
            <a:spLocks noGrp="1"/>
          </p:cNvSpPr>
          <p:nvPr>
            <p:ph idx="1"/>
          </p:nvPr>
        </p:nvSpPr>
        <p:spPr>
          <a:xfrm>
            <a:off x="0" y="957160"/>
            <a:ext cx="9143999" cy="5900840"/>
          </a:xfrm>
        </p:spPr>
        <p:style>
          <a:lnRef idx="1">
            <a:schemeClr val="accent1"/>
          </a:lnRef>
          <a:fillRef idx="2">
            <a:schemeClr val="accent1"/>
          </a:fillRef>
          <a:effectRef idx="1">
            <a:schemeClr val="accent1"/>
          </a:effectRef>
          <a:fontRef idx="minor">
            <a:schemeClr val="dk1"/>
          </a:fontRef>
        </p:style>
        <p:txBody>
          <a:bodyPr>
            <a:normAutofit/>
          </a:bodyPr>
          <a:lstStyle/>
          <a:p>
            <a:r>
              <a:rPr lang="en-US" sz="2700" dirty="0" smtClean="0">
                <a:latin typeface="Beirut"/>
                <a:cs typeface="Beirut"/>
              </a:rPr>
              <a:t>Be working on your rough draft of all paragraphs (due next Tuesday).</a:t>
            </a:r>
          </a:p>
          <a:p>
            <a:r>
              <a:rPr lang="en-US" sz="2700" dirty="0" smtClean="0">
                <a:solidFill>
                  <a:schemeClr val="tx1"/>
                </a:solidFill>
                <a:latin typeface="Beirut"/>
                <a:cs typeface="Beirut"/>
              </a:rPr>
              <a:t>PRINT  the following documents from Adobe!! (So you have them!) and put them in an organized folder, by next class.  </a:t>
            </a:r>
            <a:r>
              <a:rPr lang="en-US" sz="2700" i="1" dirty="0" smtClean="0">
                <a:solidFill>
                  <a:schemeClr val="tx1"/>
                </a:solidFill>
                <a:latin typeface="Beirut"/>
                <a:cs typeface="Beirut"/>
              </a:rPr>
              <a:t>You must do this on your own time, using the lab, library, or my class THE FIRST 15 MINUTES</a:t>
            </a:r>
            <a:r>
              <a:rPr lang="en-US" sz="2700" dirty="0" smtClean="0">
                <a:solidFill>
                  <a:schemeClr val="tx1"/>
                </a:solidFill>
                <a:latin typeface="Beirut"/>
                <a:cs typeface="Beirut"/>
              </a:rPr>
              <a:t> </a:t>
            </a:r>
            <a:r>
              <a:rPr lang="en-US" sz="2700" i="1" dirty="0" smtClean="0">
                <a:solidFill>
                  <a:schemeClr val="tx1"/>
                </a:solidFill>
                <a:latin typeface="Beirut"/>
                <a:cs typeface="Beirut"/>
              </a:rPr>
              <a:t>after school only.</a:t>
            </a:r>
            <a:endParaRPr lang="en-US" sz="2700" dirty="0" smtClean="0">
              <a:solidFill>
                <a:schemeClr val="tx1"/>
              </a:solidFill>
              <a:latin typeface="Beirut"/>
              <a:cs typeface="Beirut"/>
            </a:endParaRPr>
          </a:p>
          <a:p>
            <a:pPr lvl="1"/>
            <a:r>
              <a:rPr lang="en-US" sz="2700" dirty="0" smtClean="0">
                <a:solidFill>
                  <a:srgbClr val="3366FF"/>
                </a:solidFill>
                <a:latin typeface="Beirut"/>
                <a:cs typeface="Beirut"/>
              </a:rPr>
              <a:t>Official </a:t>
            </a:r>
            <a:r>
              <a:rPr lang="en-US" sz="2700" dirty="0" smtClean="0">
                <a:solidFill>
                  <a:srgbClr val="3366FF"/>
                </a:solidFill>
                <a:latin typeface="Beirut"/>
                <a:cs typeface="Beirut"/>
              </a:rPr>
              <a:t>outline</a:t>
            </a:r>
          </a:p>
          <a:p>
            <a:pPr lvl="1"/>
            <a:r>
              <a:rPr lang="en-US" sz="2700" dirty="0" smtClean="0">
                <a:solidFill>
                  <a:srgbClr val="000090"/>
                </a:solidFill>
                <a:latin typeface="Beirut"/>
                <a:cs typeface="Beirut"/>
              </a:rPr>
              <a:t>Model Paper (about 8 hours of sleep)</a:t>
            </a:r>
          </a:p>
          <a:p>
            <a:pPr lvl="1"/>
            <a:r>
              <a:rPr lang="en-US" sz="2700" dirty="0" smtClean="0">
                <a:solidFill>
                  <a:schemeClr val="accent2">
                    <a:lumMod val="75000"/>
                  </a:schemeClr>
                </a:solidFill>
                <a:latin typeface="Beirut"/>
                <a:cs typeface="Beirut"/>
              </a:rPr>
              <a:t>Commentary Assignment (12 sentences on 6 details from your outlines, “Task 2” </a:t>
            </a:r>
            <a:r>
              <a:rPr lang="en-US" sz="2700" dirty="0" smtClean="0">
                <a:solidFill>
                  <a:schemeClr val="accent2">
                    <a:lumMod val="75000"/>
                  </a:schemeClr>
                </a:solidFill>
                <a:latin typeface="Beirut"/>
                <a:cs typeface="Beirut"/>
              </a:rPr>
              <a:t>, and turned in </a:t>
            </a:r>
            <a:r>
              <a:rPr lang="en-US" sz="2700" dirty="0" smtClean="0">
                <a:solidFill>
                  <a:schemeClr val="accent2">
                    <a:lumMod val="75000"/>
                  </a:schemeClr>
                </a:solidFill>
                <a:latin typeface="Beirut"/>
                <a:cs typeface="Beirut"/>
              </a:rPr>
              <a:t> </a:t>
            </a:r>
            <a:r>
              <a:rPr lang="en-US" sz="2700" dirty="0" smtClean="0">
                <a:solidFill>
                  <a:schemeClr val="accent2">
                    <a:lumMod val="75000"/>
                  </a:schemeClr>
                </a:solidFill>
                <a:latin typeface="Beirut"/>
                <a:cs typeface="Beirut"/>
              </a:rPr>
              <a:t>last class)</a:t>
            </a:r>
          </a:p>
          <a:p>
            <a:pPr lvl="1"/>
            <a:r>
              <a:rPr lang="en-US" sz="2700" dirty="0" smtClean="0">
                <a:solidFill>
                  <a:srgbClr val="FF0000"/>
                </a:solidFill>
                <a:latin typeface="Beirut"/>
                <a:cs typeface="Beirut"/>
              </a:rPr>
              <a:t>Typed intro and body</a:t>
            </a:r>
          </a:p>
          <a:p>
            <a:pPr lvl="1"/>
            <a:endParaRPr lang="en-US" sz="2700" dirty="0" smtClean="0">
              <a:latin typeface="Beirut"/>
              <a:cs typeface="Beirut"/>
            </a:endParaRPr>
          </a:p>
          <a:p>
            <a:pPr lvl="1"/>
            <a:endParaRPr lang="en-US" sz="2700" dirty="0">
              <a:latin typeface="Beirut"/>
              <a:cs typeface="Beirut"/>
            </a:endParaRPr>
          </a:p>
        </p:txBody>
      </p:sp>
    </p:spTree>
    <p:extLst>
      <p:ext uri="{BB962C8B-B14F-4D97-AF65-F5344CB8AC3E}">
        <p14:creationId xmlns:p14="http://schemas.microsoft.com/office/powerpoint/2010/main" val="208006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000" dirty="0" smtClean="0">
                <a:latin typeface="Dyslexie regular"/>
                <a:cs typeface="Dyslexie regular"/>
              </a:rPr>
              <a:t>Introducing the Speaker Examples</a:t>
            </a:r>
            <a:br>
              <a:rPr lang="en-US" sz="3000" dirty="0" smtClean="0">
                <a:latin typeface="Dyslexie regular"/>
                <a:cs typeface="Dyslexie regular"/>
              </a:rPr>
            </a:br>
            <a:r>
              <a:rPr lang="en-US" sz="3000" dirty="0" smtClean="0">
                <a:latin typeface="Dyslexie regular"/>
                <a:cs typeface="Dyslexie regular"/>
              </a:rPr>
              <a:t>From Your Work!</a:t>
            </a:r>
            <a:endParaRPr lang="en-US" sz="3000" dirty="0">
              <a:latin typeface="Dyslexie regular"/>
              <a:cs typeface="Dyslexie regular"/>
            </a:endParaRPr>
          </a:p>
        </p:txBody>
      </p:sp>
      <p:sp>
        <p:nvSpPr>
          <p:cNvPr id="3" name="Content Placeholder 2"/>
          <p:cNvSpPr>
            <a:spLocks noGrp="1"/>
          </p:cNvSpPr>
          <p:nvPr>
            <p:ph idx="1"/>
          </p:nvPr>
        </p:nvSpPr>
        <p:spPr>
          <a:xfrm>
            <a:off x="0" y="1201950"/>
            <a:ext cx="9143999" cy="5656049"/>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err="1" smtClean="0">
                <a:latin typeface="Beirut"/>
                <a:cs typeface="Beirut"/>
              </a:rPr>
              <a:t>Byusse</a:t>
            </a:r>
            <a:r>
              <a:rPr lang="en-US" dirty="0" smtClean="0">
                <a:latin typeface="Beirut"/>
                <a:cs typeface="Beirut"/>
              </a:rPr>
              <a:t> goes on to say </a:t>
            </a:r>
            <a:r>
              <a:rPr lang="en-US" dirty="0" smtClean="0">
                <a:solidFill>
                  <a:schemeClr val="accent5">
                    <a:lumMod val="75000"/>
                  </a:schemeClr>
                </a:solidFill>
                <a:latin typeface="Beirut"/>
                <a:cs typeface="Beirut"/>
              </a:rPr>
              <a:t>that “</a:t>
            </a:r>
            <a:r>
              <a:rPr lang="en-US" dirty="0">
                <a:solidFill>
                  <a:schemeClr val="accent5">
                    <a:lumMod val="75000"/>
                  </a:schemeClr>
                </a:solidFill>
                <a:latin typeface="Beirut"/>
                <a:cs typeface="Beirut"/>
              </a:rPr>
              <a:t>sleep </a:t>
            </a:r>
            <a:r>
              <a:rPr lang="en-US" dirty="0">
                <a:latin typeface="Beirut"/>
                <a:cs typeface="Beirut"/>
              </a:rPr>
              <a:t>quality disturbances are frequently reported in essentially all psychiatric disorders, including depression, schizophrenia, anxiety disorders, and psychoactive substance abuse disorders” (</a:t>
            </a:r>
            <a:r>
              <a:rPr lang="en-US" dirty="0" err="1">
                <a:latin typeface="Beirut"/>
                <a:cs typeface="Beirut"/>
              </a:rPr>
              <a:t>Buysse</a:t>
            </a:r>
            <a:r>
              <a:rPr lang="en-US" dirty="0">
                <a:latin typeface="Beirut"/>
                <a:cs typeface="Beirut"/>
              </a:rPr>
              <a:t> 2). </a:t>
            </a:r>
            <a:endParaRPr lang="en-US" dirty="0" smtClean="0">
              <a:latin typeface="Beirut"/>
              <a:cs typeface="Beirut"/>
            </a:endParaRPr>
          </a:p>
          <a:p>
            <a:r>
              <a:rPr lang="en-US" dirty="0">
                <a:solidFill>
                  <a:srgbClr val="B04004"/>
                </a:solidFill>
                <a:latin typeface="Beirut"/>
                <a:cs typeface="Beirut"/>
              </a:rPr>
              <a:t>According to Daniel J. </a:t>
            </a:r>
            <a:r>
              <a:rPr lang="en-US" dirty="0" err="1">
                <a:solidFill>
                  <a:srgbClr val="B04004"/>
                </a:solidFill>
                <a:latin typeface="Beirut"/>
                <a:cs typeface="Beirut"/>
              </a:rPr>
              <a:t>Byusse</a:t>
            </a:r>
            <a:r>
              <a:rPr lang="en-US" dirty="0">
                <a:solidFill>
                  <a:srgbClr val="B04004"/>
                </a:solidFill>
                <a:latin typeface="Beirut"/>
                <a:cs typeface="Beirut"/>
              </a:rPr>
              <a:t>, </a:t>
            </a:r>
            <a:r>
              <a:rPr lang="en-US" dirty="0">
                <a:latin typeface="Beirut"/>
                <a:cs typeface="Beirut"/>
              </a:rPr>
              <a:t>a professor, researcher and medical doctor at the University-Pittsburgh Medical Center</a:t>
            </a:r>
            <a:r>
              <a:rPr lang="en-US" sz="2700" b="1" dirty="0">
                <a:solidFill>
                  <a:srgbClr val="B04004"/>
                </a:solidFill>
                <a:latin typeface="Beirut"/>
                <a:cs typeface="Beirut"/>
              </a:rPr>
              <a:t>,</a:t>
            </a:r>
            <a:r>
              <a:rPr lang="en-US" dirty="0">
                <a:latin typeface="Beirut"/>
                <a:cs typeface="Beirut"/>
              </a:rPr>
              <a:t> “factors relating to anxiety and stress are one of the most important concomitants [results of] sleep complaints in the general population” (</a:t>
            </a:r>
            <a:r>
              <a:rPr lang="en-US" dirty="0" err="1">
                <a:latin typeface="Beirut"/>
                <a:cs typeface="Beirut"/>
              </a:rPr>
              <a:t>Buysse</a:t>
            </a:r>
            <a:r>
              <a:rPr lang="en-US" dirty="0">
                <a:latin typeface="Beirut"/>
                <a:cs typeface="Beirut"/>
              </a:rPr>
              <a:t> 1). </a:t>
            </a:r>
          </a:p>
          <a:p>
            <a:endParaRPr lang="en-US" dirty="0">
              <a:latin typeface="Beirut"/>
              <a:cs typeface="Beirut"/>
            </a:endParaRPr>
          </a:p>
          <a:p>
            <a:pPr marL="685800" lvl="2" indent="0">
              <a:buNone/>
            </a:pPr>
            <a:endParaRPr lang="en-US" sz="2800" dirty="0" smtClean="0">
              <a:latin typeface="Beirut"/>
              <a:cs typeface="Beirut"/>
            </a:endParaRPr>
          </a:p>
        </p:txBody>
      </p:sp>
      <p:pic>
        <p:nvPicPr>
          <p:cNvPr id="4" name="Picture 3"/>
          <p:cNvPicPr>
            <a:picLocks noChangeAspect="1"/>
          </p:cNvPicPr>
          <p:nvPr/>
        </p:nvPicPr>
        <p:blipFill>
          <a:blip r:embed="rId2"/>
          <a:stretch>
            <a:fillRect/>
          </a:stretch>
        </p:blipFill>
        <p:spPr>
          <a:xfrm>
            <a:off x="2800002" y="4507683"/>
            <a:ext cx="2881367" cy="21514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7949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08"/>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latin typeface="Dyslexie regular"/>
                <a:cs typeface="Dyslexie regular"/>
              </a:rPr>
              <a:t>Other ways to say “says”</a:t>
            </a:r>
            <a:endParaRPr lang="en-US" dirty="0">
              <a:latin typeface="Dyslexie regular"/>
              <a:cs typeface="Dyslexie regular"/>
            </a:endParaRPr>
          </a:p>
        </p:txBody>
      </p:sp>
      <p:sp>
        <p:nvSpPr>
          <p:cNvPr id="3" name="Content Placeholder 2"/>
          <p:cNvSpPr>
            <a:spLocks noGrp="1"/>
          </p:cNvSpPr>
          <p:nvPr>
            <p:ph idx="1"/>
          </p:nvPr>
        </p:nvSpPr>
        <p:spPr>
          <a:xfrm>
            <a:off x="0" y="1208658"/>
            <a:ext cx="9143999" cy="5649341"/>
          </a:xfrm>
        </p:spPr>
        <p:style>
          <a:lnRef idx="1">
            <a:schemeClr val="accent1"/>
          </a:lnRef>
          <a:fillRef idx="2">
            <a:schemeClr val="accent1"/>
          </a:fillRef>
          <a:effectRef idx="1">
            <a:schemeClr val="accent1"/>
          </a:effectRef>
          <a:fontRef idx="minor">
            <a:schemeClr val="dk1"/>
          </a:fontRef>
        </p:style>
        <p:txBody>
          <a:bodyPr>
            <a:normAutofit/>
          </a:bodyPr>
          <a:lstStyle/>
          <a:p>
            <a:r>
              <a:rPr lang="en-US" sz="3300" dirty="0" smtClean="0">
                <a:latin typeface="Beirut"/>
                <a:cs typeface="Beirut"/>
              </a:rPr>
              <a:t>Rather than using “according to” or “says” to many times, remember that variety in writing is key to good mechanics and style.</a:t>
            </a:r>
          </a:p>
          <a:p>
            <a:r>
              <a:rPr lang="en-US" sz="3300" dirty="0" smtClean="0">
                <a:latin typeface="Beirut"/>
                <a:cs typeface="Beirut"/>
              </a:rPr>
              <a:t>I’ve included a list of 200 different ways you can say “says”. If you are unfamiliar with a word/phrase, first look it up before using it.</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19290">
            <a:off x="6543781" y="4574550"/>
            <a:ext cx="1953250" cy="1953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5102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08"/>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latin typeface="Dyslexie regular"/>
                <a:cs typeface="Dyslexie regular"/>
              </a:rPr>
              <a:t>Ending your CD</a:t>
            </a:r>
            <a:endParaRPr lang="en-US" dirty="0">
              <a:latin typeface="Dyslexie regular"/>
              <a:cs typeface="Dyslexie regular"/>
            </a:endParaRPr>
          </a:p>
        </p:txBody>
      </p:sp>
      <p:sp>
        <p:nvSpPr>
          <p:cNvPr id="3" name="Content Placeholder 2"/>
          <p:cNvSpPr>
            <a:spLocks noGrp="1"/>
          </p:cNvSpPr>
          <p:nvPr>
            <p:ph idx="1"/>
          </p:nvPr>
        </p:nvSpPr>
        <p:spPr>
          <a:xfrm>
            <a:off x="0" y="1208658"/>
            <a:ext cx="9143999" cy="5649341"/>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3000" dirty="0" smtClean="0">
                <a:latin typeface="Beirut"/>
                <a:cs typeface="Beirut"/>
              </a:rPr>
              <a:t>Your concrete detail, that is, information you’ve researched and included to support your topic, should always be given source credit at the end of the sentence, in parenthesis.</a:t>
            </a:r>
          </a:p>
          <a:p>
            <a:r>
              <a:rPr lang="en-US" sz="3000" dirty="0" smtClean="0">
                <a:solidFill>
                  <a:srgbClr val="660066"/>
                </a:solidFill>
                <a:latin typeface="Beirut"/>
                <a:cs typeface="Beirut"/>
              </a:rPr>
              <a:t>According to the Genetic Literacy Project, “1 in 10 individuals will be born with the gene DC459” (</a:t>
            </a:r>
            <a:r>
              <a:rPr lang="en-US" sz="3000" dirty="0" err="1" smtClean="0">
                <a:solidFill>
                  <a:srgbClr val="660066"/>
                </a:solidFill>
                <a:latin typeface="Beirut"/>
                <a:cs typeface="Beirut"/>
              </a:rPr>
              <a:t>Powledge</a:t>
            </a:r>
            <a:r>
              <a:rPr lang="en-US" sz="3000" dirty="0" smtClean="0">
                <a:solidFill>
                  <a:srgbClr val="660066"/>
                </a:solidFill>
                <a:latin typeface="Beirut"/>
                <a:cs typeface="Beirut"/>
              </a:rPr>
              <a:t> 1).</a:t>
            </a:r>
          </a:p>
          <a:p>
            <a:r>
              <a:rPr lang="en-US" sz="3000" dirty="0" smtClean="0">
                <a:solidFill>
                  <a:schemeClr val="tx1"/>
                </a:solidFill>
                <a:latin typeface="Beirut"/>
                <a:cs typeface="Beirut"/>
              </a:rPr>
              <a:t>Include the last name of the author if available, the page number (usually “1” on web-based articles), and if no name is available, the first few logical words of the title of the website page, placed in quotation marks (found at the top of your browser).</a:t>
            </a:r>
          </a:p>
          <a:p>
            <a:r>
              <a:rPr lang="en-US" sz="3000" dirty="0" smtClean="0">
                <a:solidFill>
                  <a:srgbClr val="660066"/>
                </a:solidFill>
                <a:latin typeface="Beirut"/>
                <a:cs typeface="Beirut"/>
              </a:rPr>
              <a:t>Here, if the author was not available, I would include use (“Left-</a:t>
            </a:r>
            <a:r>
              <a:rPr lang="en-US" sz="3000" dirty="0" err="1" smtClean="0">
                <a:solidFill>
                  <a:srgbClr val="660066"/>
                </a:solidFill>
                <a:latin typeface="Beirut"/>
                <a:cs typeface="Beirut"/>
              </a:rPr>
              <a:t>Handededness</a:t>
            </a:r>
            <a:r>
              <a:rPr lang="en-US" sz="3000" dirty="0" smtClean="0">
                <a:solidFill>
                  <a:srgbClr val="660066"/>
                </a:solidFill>
                <a:latin typeface="Beirut"/>
                <a:cs typeface="Beirut"/>
              </a:rPr>
              <a:t>” 1), so as long as none of my other web page titles began with the same phrase.</a:t>
            </a:r>
          </a:p>
          <a:p>
            <a:pPr marL="0" indent="0">
              <a:buNone/>
            </a:pPr>
            <a:endParaRPr lang="en-US" sz="3000" dirty="0" smtClean="0">
              <a:solidFill>
                <a:srgbClr val="660066"/>
              </a:solidFill>
              <a:latin typeface="Beirut"/>
              <a:cs typeface="Beirut"/>
            </a:endParaRPr>
          </a:p>
        </p:txBody>
      </p:sp>
    </p:spTree>
    <p:extLst>
      <p:ext uri="{BB962C8B-B14F-4D97-AF65-F5344CB8AC3E}">
        <p14:creationId xmlns:p14="http://schemas.microsoft.com/office/powerpoint/2010/main" val="262198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latin typeface="Dyslexie regular"/>
                <a:cs typeface="Dyslexie regular"/>
              </a:rPr>
              <a:t>Commentary</a:t>
            </a:r>
            <a:endParaRPr lang="en-US" dirty="0">
              <a:latin typeface="Dyslexie regular"/>
              <a:cs typeface="Dyslexie regular"/>
            </a:endParaRPr>
          </a:p>
        </p:txBody>
      </p:sp>
      <p:sp>
        <p:nvSpPr>
          <p:cNvPr id="3" name="Content Placeholder 2"/>
          <p:cNvSpPr>
            <a:spLocks noGrp="1"/>
          </p:cNvSpPr>
          <p:nvPr>
            <p:ph idx="1"/>
          </p:nvPr>
        </p:nvSpPr>
        <p:spPr>
          <a:xfrm>
            <a:off x="0" y="1201950"/>
            <a:ext cx="9143999" cy="5656049"/>
          </a:xfrm>
        </p:spPr>
        <p:style>
          <a:lnRef idx="1">
            <a:schemeClr val="accent1"/>
          </a:lnRef>
          <a:fillRef idx="2">
            <a:schemeClr val="accent1"/>
          </a:fillRef>
          <a:effectRef idx="1">
            <a:schemeClr val="accent1"/>
          </a:effectRef>
          <a:fontRef idx="minor">
            <a:schemeClr val="dk1"/>
          </a:fontRef>
        </p:style>
        <p:txBody>
          <a:bodyPr>
            <a:normAutofit/>
          </a:bodyPr>
          <a:lstStyle/>
          <a:p>
            <a:r>
              <a:rPr lang="en-US" sz="3500" dirty="0" smtClean="0">
                <a:latin typeface="Beirut"/>
                <a:cs typeface="Beirut"/>
              </a:rPr>
              <a:t>Commentary follows your concrete details, and does one of five things:</a:t>
            </a:r>
          </a:p>
          <a:p>
            <a:pPr lvl="1"/>
            <a:r>
              <a:rPr lang="en-US" sz="3000" dirty="0" smtClean="0">
                <a:solidFill>
                  <a:srgbClr val="000090"/>
                </a:solidFill>
                <a:latin typeface="Beirut"/>
                <a:cs typeface="Beirut"/>
              </a:rPr>
              <a:t>Offers an opinion</a:t>
            </a:r>
          </a:p>
          <a:p>
            <a:pPr lvl="1"/>
            <a:r>
              <a:rPr lang="en-US" sz="3000" dirty="0" smtClean="0">
                <a:solidFill>
                  <a:srgbClr val="FF0000"/>
                </a:solidFill>
                <a:latin typeface="Beirut"/>
                <a:cs typeface="Beirut"/>
              </a:rPr>
              <a:t>Offers an interpretation</a:t>
            </a:r>
          </a:p>
          <a:p>
            <a:pPr lvl="1"/>
            <a:r>
              <a:rPr lang="en-US" sz="3000" dirty="0" smtClean="0">
                <a:solidFill>
                  <a:srgbClr val="008000"/>
                </a:solidFill>
                <a:latin typeface="Beirut"/>
                <a:cs typeface="Beirut"/>
              </a:rPr>
              <a:t>Offers insight</a:t>
            </a:r>
          </a:p>
          <a:p>
            <a:pPr lvl="1"/>
            <a:r>
              <a:rPr lang="en-US" sz="3000" dirty="0" smtClean="0">
                <a:solidFill>
                  <a:srgbClr val="800000"/>
                </a:solidFill>
                <a:latin typeface="Beirut"/>
                <a:cs typeface="Beirut"/>
              </a:rPr>
              <a:t>Contains a personal reaction</a:t>
            </a:r>
          </a:p>
          <a:p>
            <a:pPr lvl="1"/>
            <a:r>
              <a:rPr lang="en-US" sz="3000" dirty="0" smtClean="0">
                <a:solidFill>
                  <a:schemeClr val="tx2">
                    <a:lumMod val="75000"/>
                  </a:schemeClr>
                </a:solidFill>
                <a:latin typeface="Beirut"/>
                <a:cs typeface="Beirut"/>
              </a:rPr>
              <a:t>Offers evaluation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9925425">
            <a:off x="4666672" y="3481370"/>
            <a:ext cx="4477328" cy="2596850"/>
          </a:xfrm>
          <a:prstGeom prst="rect">
            <a:avLst/>
          </a:prstGeom>
        </p:spPr>
      </p:pic>
    </p:spTree>
    <p:extLst>
      <p:ext uri="{BB962C8B-B14F-4D97-AF65-F5344CB8AC3E}">
        <p14:creationId xmlns:p14="http://schemas.microsoft.com/office/powerpoint/2010/main" val="421157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latin typeface="Dyslexie regular"/>
                <a:cs typeface="Dyslexie regular"/>
              </a:rPr>
              <a:t>Commentary</a:t>
            </a:r>
            <a:endParaRPr lang="en-US" dirty="0">
              <a:latin typeface="Dyslexie regular"/>
              <a:cs typeface="Dyslexie regular"/>
            </a:endParaRPr>
          </a:p>
        </p:txBody>
      </p:sp>
      <p:sp>
        <p:nvSpPr>
          <p:cNvPr id="3" name="Content Placeholder 2"/>
          <p:cNvSpPr>
            <a:spLocks noGrp="1"/>
          </p:cNvSpPr>
          <p:nvPr>
            <p:ph idx="1"/>
          </p:nvPr>
        </p:nvSpPr>
        <p:spPr>
          <a:xfrm>
            <a:off x="0" y="1201950"/>
            <a:ext cx="9143999" cy="5656049"/>
          </a:xfrm>
        </p:spPr>
        <p:style>
          <a:lnRef idx="1">
            <a:schemeClr val="accent1"/>
          </a:lnRef>
          <a:fillRef idx="2">
            <a:schemeClr val="accent1"/>
          </a:fillRef>
          <a:effectRef idx="1">
            <a:schemeClr val="accent1"/>
          </a:effectRef>
          <a:fontRef idx="minor">
            <a:schemeClr val="dk1"/>
          </a:fontRef>
        </p:style>
        <p:txBody>
          <a:bodyPr>
            <a:normAutofit/>
          </a:bodyPr>
          <a:lstStyle/>
          <a:p>
            <a:r>
              <a:rPr lang="en-US" sz="3500" dirty="0" smtClean="0">
                <a:latin typeface="Beirut"/>
                <a:cs typeface="Beirut"/>
              </a:rPr>
              <a:t>Your commentary should be </a:t>
            </a:r>
            <a:r>
              <a:rPr lang="en-US" sz="3500" i="1" dirty="0" smtClean="0">
                <a:latin typeface="Beirut"/>
                <a:cs typeface="Beirut"/>
              </a:rPr>
              <a:t>thorough</a:t>
            </a:r>
            <a:r>
              <a:rPr lang="en-US" sz="3500" dirty="0" smtClean="0">
                <a:latin typeface="Beirut"/>
                <a:cs typeface="Beirut"/>
              </a:rPr>
              <a:t>, assuring that your ideas are fully developed in your writing.</a:t>
            </a:r>
          </a:p>
          <a:p>
            <a:r>
              <a:rPr lang="en-US" sz="3500" dirty="0" smtClean="0">
                <a:solidFill>
                  <a:schemeClr val="tx2">
                    <a:lumMod val="75000"/>
                  </a:schemeClr>
                </a:solidFill>
                <a:latin typeface="Beirut"/>
                <a:cs typeface="Beirut"/>
              </a:rPr>
              <a:t>I would suggest 2-3 sentences of</a:t>
            </a:r>
          </a:p>
          <a:p>
            <a:pPr marL="0" indent="0">
              <a:buNone/>
            </a:pPr>
            <a:r>
              <a:rPr lang="en-US" sz="3500" dirty="0">
                <a:solidFill>
                  <a:schemeClr val="tx2">
                    <a:lumMod val="75000"/>
                  </a:schemeClr>
                </a:solidFill>
                <a:latin typeface="Beirut"/>
                <a:cs typeface="Beirut"/>
              </a:rPr>
              <a:t> </a:t>
            </a:r>
            <a:r>
              <a:rPr lang="en-US" sz="3500" dirty="0" smtClean="0">
                <a:solidFill>
                  <a:schemeClr val="tx2">
                    <a:lumMod val="75000"/>
                  </a:schemeClr>
                </a:solidFill>
                <a:latin typeface="Beirut"/>
                <a:cs typeface="Beirut"/>
              </a:rPr>
              <a:t>  thoughtful commentary following</a:t>
            </a:r>
          </a:p>
          <a:p>
            <a:pPr marL="0" indent="0">
              <a:buNone/>
            </a:pPr>
            <a:r>
              <a:rPr lang="en-US" sz="3500" dirty="0" smtClean="0">
                <a:solidFill>
                  <a:schemeClr val="tx2">
                    <a:lumMod val="75000"/>
                  </a:schemeClr>
                </a:solidFill>
                <a:latin typeface="Beirut"/>
                <a:cs typeface="Beirut"/>
              </a:rPr>
              <a:t> each concrete detail you’ve</a:t>
            </a:r>
          </a:p>
          <a:p>
            <a:pPr marL="0" indent="0">
              <a:buNone/>
            </a:pPr>
            <a:r>
              <a:rPr lang="en-US" sz="3500" dirty="0" smtClean="0">
                <a:solidFill>
                  <a:schemeClr val="tx2">
                    <a:lumMod val="75000"/>
                  </a:schemeClr>
                </a:solidFill>
                <a:latin typeface="Beirut"/>
                <a:cs typeface="Beirut"/>
              </a:rPr>
              <a:t> included.</a:t>
            </a:r>
            <a:endParaRPr lang="en-US" sz="3000" dirty="0" smtClean="0">
              <a:solidFill>
                <a:schemeClr val="tx2">
                  <a:lumMod val="75000"/>
                </a:schemeClr>
              </a:solidFill>
              <a:latin typeface="Beirut"/>
              <a:cs typeface="Beiru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9925425">
            <a:off x="4757950" y="3848702"/>
            <a:ext cx="4006575" cy="2323813"/>
          </a:xfrm>
          <a:prstGeom prst="rect">
            <a:avLst/>
          </a:prstGeom>
        </p:spPr>
      </p:pic>
    </p:spTree>
    <p:extLst>
      <p:ext uri="{BB962C8B-B14F-4D97-AF65-F5344CB8AC3E}">
        <p14:creationId xmlns:p14="http://schemas.microsoft.com/office/powerpoint/2010/main" val="273334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latin typeface="Dyslexie regular"/>
                <a:cs typeface="Dyslexie regular"/>
              </a:rPr>
              <a:t>Offering an Opinion</a:t>
            </a:r>
            <a:endParaRPr lang="en-US" dirty="0">
              <a:latin typeface="Dyslexie regular"/>
              <a:cs typeface="Dyslexie regular"/>
            </a:endParaRPr>
          </a:p>
        </p:txBody>
      </p:sp>
      <p:sp>
        <p:nvSpPr>
          <p:cNvPr id="3" name="Content Placeholder 2"/>
          <p:cNvSpPr>
            <a:spLocks noGrp="1"/>
          </p:cNvSpPr>
          <p:nvPr>
            <p:ph idx="1"/>
          </p:nvPr>
        </p:nvSpPr>
        <p:spPr>
          <a:xfrm>
            <a:off x="0" y="1201950"/>
            <a:ext cx="9143999" cy="5656049"/>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latin typeface="Beirut"/>
                <a:cs typeface="Beirut"/>
              </a:rPr>
              <a:t>Normally, this would be your “I think” statement, which many of you are inclined to write.</a:t>
            </a:r>
          </a:p>
          <a:p>
            <a:r>
              <a:rPr lang="en-US" sz="2800" dirty="0" smtClean="0">
                <a:solidFill>
                  <a:srgbClr val="354675"/>
                </a:solidFill>
                <a:latin typeface="Beirut"/>
                <a:cs typeface="Beirut"/>
              </a:rPr>
              <a:t>Instead of writing “I think”, be assertive.</a:t>
            </a:r>
          </a:p>
          <a:p>
            <a:r>
              <a:rPr lang="en-US" sz="2800" i="1" dirty="0" smtClean="0">
                <a:latin typeface="Beirut"/>
                <a:cs typeface="Beirut"/>
              </a:rPr>
              <a:t>“What this means is that…”</a:t>
            </a:r>
          </a:p>
          <a:p>
            <a:r>
              <a:rPr lang="en-US" sz="2800" i="1" dirty="0" smtClean="0">
                <a:solidFill>
                  <a:srgbClr val="354675"/>
                </a:solidFill>
                <a:latin typeface="Beirut"/>
                <a:cs typeface="Beirut"/>
              </a:rPr>
              <a:t>“The idea that [given idea] is brilliant, because…”</a:t>
            </a:r>
          </a:p>
          <a:p>
            <a:r>
              <a:rPr lang="en-US" sz="2800" i="1" dirty="0" smtClean="0">
                <a:latin typeface="Beirut"/>
                <a:cs typeface="Beirut"/>
              </a:rPr>
              <a:t>Without a doubt, what he meant was…</a:t>
            </a:r>
            <a:endParaRPr lang="en-US" sz="2600" i="1" dirty="0" smtClean="0">
              <a:latin typeface="Beirut"/>
              <a:cs typeface="Beiru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8690" y="4261847"/>
            <a:ext cx="4125415" cy="2484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8596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latin typeface="Dyslexie regular"/>
                <a:cs typeface="Dyslexie regular"/>
              </a:rPr>
              <a:t>Offering Interpretation</a:t>
            </a:r>
            <a:endParaRPr lang="en-US" dirty="0">
              <a:latin typeface="Dyslexie regular"/>
              <a:cs typeface="Dyslexie regular"/>
            </a:endParaRPr>
          </a:p>
        </p:txBody>
      </p:sp>
      <p:sp>
        <p:nvSpPr>
          <p:cNvPr id="3" name="Content Placeholder 2"/>
          <p:cNvSpPr>
            <a:spLocks noGrp="1"/>
          </p:cNvSpPr>
          <p:nvPr>
            <p:ph idx="1"/>
          </p:nvPr>
        </p:nvSpPr>
        <p:spPr>
          <a:xfrm>
            <a:off x="0" y="1201950"/>
            <a:ext cx="9143999" cy="5656049"/>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latin typeface="Beirut"/>
                <a:cs typeface="Beirut"/>
              </a:rPr>
              <a:t>Normally, this would be your “This shows” statement, which many of you are inclined to write.</a:t>
            </a:r>
          </a:p>
          <a:p>
            <a:r>
              <a:rPr lang="en-US" sz="2800" dirty="0" smtClean="0">
                <a:solidFill>
                  <a:srgbClr val="354675"/>
                </a:solidFill>
                <a:latin typeface="Beirut"/>
                <a:cs typeface="Beirut"/>
              </a:rPr>
              <a:t>Instead of writing “This shows”, be creative</a:t>
            </a:r>
          </a:p>
          <a:p>
            <a:r>
              <a:rPr lang="en-US" sz="2800" i="1" dirty="0" smtClean="0">
                <a:latin typeface="Beirut"/>
                <a:cs typeface="Beirut"/>
              </a:rPr>
              <a:t>This provides insight into whether or not [your argument] in that . . . </a:t>
            </a:r>
          </a:p>
          <a:p>
            <a:r>
              <a:rPr lang="en-US" sz="2800" i="1" dirty="0" smtClean="0">
                <a:solidFill>
                  <a:srgbClr val="354675"/>
                </a:solidFill>
                <a:latin typeface="Beirut"/>
                <a:cs typeface="Beirut"/>
              </a:rPr>
              <a:t>This allows us to see that not only can graffiti be beautiful, but it truly is the stroke of a genius.</a:t>
            </a:r>
            <a:endParaRPr lang="en-US" sz="2600" i="1" dirty="0" smtClean="0">
              <a:solidFill>
                <a:srgbClr val="354675"/>
              </a:solidFill>
              <a:latin typeface="Beirut"/>
              <a:cs typeface="Beirut"/>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1205" y="4770450"/>
            <a:ext cx="3442627" cy="1946030"/>
          </a:xfrm>
          <a:prstGeom prst="rect">
            <a:avLst/>
          </a:prstGeom>
        </p:spPr>
      </p:pic>
    </p:spTree>
    <p:extLst>
      <p:ext uri="{BB962C8B-B14F-4D97-AF65-F5344CB8AC3E}">
        <p14:creationId xmlns:p14="http://schemas.microsoft.com/office/powerpoint/2010/main" val="162523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19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latin typeface="Dyslexie regular"/>
                <a:cs typeface="Dyslexie regular"/>
              </a:rPr>
              <a:t>Offering Insight</a:t>
            </a:r>
            <a:endParaRPr lang="en-US" dirty="0">
              <a:latin typeface="Dyslexie regular"/>
              <a:cs typeface="Dyslexie regular"/>
            </a:endParaRPr>
          </a:p>
        </p:txBody>
      </p:sp>
      <p:sp>
        <p:nvSpPr>
          <p:cNvPr id="3" name="Content Placeholder 2"/>
          <p:cNvSpPr>
            <a:spLocks noGrp="1"/>
          </p:cNvSpPr>
          <p:nvPr>
            <p:ph idx="1"/>
          </p:nvPr>
        </p:nvSpPr>
        <p:spPr>
          <a:xfrm>
            <a:off x="0" y="1201950"/>
            <a:ext cx="9143999" cy="5656049"/>
          </a:xfrm>
        </p:spPr>
        <p:style>
          <a:lnRef idx="1">
            <a:schemeClr val="accent1"/>
          </a:lnRef>
          <a:fillRef idx="2">
            <a:schemeClr val="accent1"/>
          </a:fillRef>
          <a:effectRef idx="1">
            <a:schemeClr val="accent1"/>
          </a:effectRef>
          <a:fontRef idx="minor">
            <a:schemeClr val="dk1"/>
          </a:fontRef>
        </p:style>
        <p:txBody>
          <a:bodyPr>
            <a:normAutofit/>
          </a:bodyPr>
          <a:lstStyle/>
          <a:p>
            <a:r>
              <a:rPr lang="en-US" sz="3000" dirty="0" smtClean="0">
                <a:latin typeface="Beirut"/>
                <a:cs typeface="Beirut"/>
              </a:rPr>
              <a:t>This helps readers see more deeply into an issue, and can be extremely beneficial in your rebuttal paragraph</a:t>
            </a:r>
          </a:p>
          <a:p>
            <a:r>
              <a:rPr lang="en-US" sz="3000" i="1" dirty="0" smtClean="0">
                <a:solidFill>
                  <a:srgbClr val="354675"/>
                </a:solidFill>
                <a:latin typeface="Beirut"/>
                <a:cs typeface="Beirut"/>
              </a:rPr>
              <a:t>What most people do not see on the surface is that . . . [insert idea] but what </a:t>
            </a:r>
            <a:r>
              <a:rPr lang="en-US" sz="3000" i="1" dirty="0" err="1" smtClean="0">
                <a:solidFill>
                  <a:srgbClr val="354675"/>
                </a:solidFill>
                <a:latin typeface="Beirut"/>
                <a:cs typeface="Beirut"/>
              </a:rPr>
              <a:t>Blockenshore</a:t>
            </a:r>
            <a:r>
              <a:rPr lang="en-US" sz="3000" i="1" dirty="0" smtClean="0">
                <a:solidFill>
                  <a:srgbClr val="354675"/>
                </a:solidFill>
                <a:latin typeface="Beirut"/>
                <a:cs typeface="Beirut"/>
              </a:rPr>
              <a:t> points out is that . . .</a:t>
            </a:r>
          </a:p>
        </p:txBody>
      </p:sp>
      <p:pic>
        <p:nvPicPr>
          <p:cNvPr id="4" name="Picture 3"/>
          <p:cNvPicPr>
            <a:picLocks noChangeAspect="1"/>
          </p:cNvPicPr>
          <p:nvPr/>
        </p:nvPicPr>
        <p:blipFill>
          <a:blip r:embed="rId2"/>
          <a:stretch>
            <a:fillRect/>
          </a:stretch>
        </p:blipFill>
        <p:spPr>
          <a:xfrm>
            <a:off x="1429293" y="3790252"/>
            <a:ext cx="5918200" cy="2171700"/>
          </a:xfrm>
          <a:prstGeom prst="rect">
            <a:avLst/>
          </a:prstGeom>
        </p:spPr>
      </p:pic>
    </p:spTree>
    <p:extLst>
      <p:ext uri="{BB962C8B-B14F-4D97-AF65-F5344CB8AC3E}">
        <p14:creationId xmlns:p14="http://schemas.microsoft.com/office/powerpoint/2010/main" val="4075685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956</Words>
  <Application>Microsoft Macintosh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 Colon Example </vt:lpstr>
      <vt:lpstr>Introducing the Speaker Examples From Your Work!</vt:lpstr>
      <vt:lpstr>Other ways to say “says”</vt:lpstr>
      <vt:lpstr>Ending your CD</vt:lpstr>
      <vt:lpstr>Commentary</vt:lpstr>
      <vt:lpstr>Commentary</vt:lpstr>
      <vt:lpstr>Offering an Opinion</vt:lpstr>
      <vt:lpstr>Offering Interpretation</vt:lpstr>
      <vt:lpstr>Offering Insight</vt:lpstr>
      <vt:lpstr>Contain a Personal Reaction</vt:lpstr>
      <vt:lpstr>Offer Evaluation</vt:lpstr>
      <vt:lpstr>Repeat…</vt:lpstr>
      <vt:lpstr>Concluding Sentence</vt:lpstr>
      <vt:lpstr>Homework</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Melyndee Butterfield</dc:creator>
  <cp:keywords/>
  <dc:description/>
  <cp:lastModifiedBy>Melyndee Butterfield</cp:lastModifiedBy>
  <cp:revision>8</cp:revision>
  <cp:lastPrinted>2016-04-29T18:28:20Z</cp:lastPrinted>
  <dcterms:created xsi:type="dcterms:W3CDTF">2015-05-13T06:17:18Z</dcterms:created>
  <dcterms:modified xsi:type="dcterms:W3CDTF">2016-04-29T18:28:42Z</dcterms:modified>
  <cp:category/>
</cp:coreProperties>
</file>