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0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D48"/>
    <a:srgbClr val="FF185D"/>
    <a:srgbClr val="901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5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4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8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4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9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8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4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8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6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7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7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4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011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53681-D85C-7048-95CF-914F24C96C0A}" type="datetimeFigureOut">
              <a:rPr lang="en-US" smtClean="0"/>
              <a:t>11/5/15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B04A8-46BE-AC46-B675-8411AC2FC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4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39"/>
            <a:ext cx="9144000" cy="1738209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Verbal Discussion </a:t>
            </a:r>
            <a:b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</a:br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Warm-up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5348"/>
            <a:ext cx="9144000" cy="5102651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200" dirty="0" smtClean="0">
                <a:solidFill>
                  <a:srgbClr val="FF5D48"/>
                </a:solidFill>
                <a:latin typeface="Dyslexie regular"/>
                <a:cs typeface="Dyslexie regular"/>
              </a:rPr>
              <a:t>Please have out your electronic document on “The Scarlet Ibis” analysis.</a:t>
            </a:r>
          </a:p>
          <a:p>
            <a:pPr>
              <a:lnSpc>
                <a:spcPct val="130000"/>
              </a:lnSpc>
            </a:pPr>
            <a:r>
              <a:rPr lang="en-US" sz="2200" dirty="0" smtClean="0">
                <a:solidFill>
                  <a:srgbClr val="FF5D48"/>
                </a:solidFill>
                <a:latin typeface="Dyslexie regular"/>
                <a:cs typeface="Dyslexie regular"/>
              </a:rPr>
              <a:t>Review the first question, about pride.</a:t>
            </a:r>
          </a:p>
          <a:p>
            <a:pPr>
              <a:lnSpc>
                <a:spcPct val="130000"/>
              </a:lnSpc>
            </a:pPr>
            <a:r>
              <a:rPr lang="en-US" sz="2200" dirty="0" smtClean="0">
                <a:solidFill>
                  <a:srgbClr val="FF5D48"/>
                </a:solidFill>
                <a:latin typeface="Dyslexie regular"/>
                <a:cs typeface="Dyslexie regular"/>
              </a:rPr>
              <a:t>Please be ready to share an example from your life, or the life of someone else, in which pride was either a beautiful thing or a destructive thing.</a:t>
            </a:r>
          </a:p>
          <a:p>
            <a:pPr>
              <a:lnSpc>
                <a:spcPct val="130000"/>
              </a:lnSpc>
            </a:pPr>
            <a:r>
              <a:rPr lang="en-US" sz="2200" dirty="0" smtClean="0">
                <a:solidFill>
                  <a:srgbClr val="FF5D48"/>
                </a:solidFill>
                <a:latin typeface="Dyslexie regular"/>
                <a:cs typeface="Dyslexie regular"/>
              </a:rPr>
              <a:t>We will discuss pride, and then continue to discuss “The Scarlet Ibis” in analytical detail.</a:t>
            </a:r>
          </a:p>
        </p:txBody>
      </p:sp>
    </p:spTree>
    <p:extLst>
      <p:ext uri="{BB962C8B-B14F-4D97-AF65-F5344CB8AC3E}">
        <p14:creationId xmlns:p14="http://schemas.microsoft.com/office/powerpoint/2010/main" val="3643676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Memory and the Past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Consider how Brother’s past memory shapes who he is. 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Create a one-sentence statement about something we can learn.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Beginners:</a:t>
            </a:r>
          </a:p>
          <a:p>
            <a:pPr lvl="1">
              <a:lnSpc>
                <a:spcPct val="130000"/>
              </a:lnSpc>
            </a:pPr>
            <a:r>
              <a:rPr lang="en-US" sz="25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Distant memories can still . . . </a:t>
            </a:r>
          </a:p>
          <a:p>
            <a:pPr lvl="1">
              <a:lnSpc>
                <a:spcPct val="130000"/>
              </a:lnSpc>
            </a:pPr>
            <a:r>
              <a:rPr lang="en-US" sz="25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When the past hurts, . . .</a:t>
            </a:r>
          </a:p>
          <a:p>
            <a:pPr lvl="1">
              <a:lnSpc>
                <a:spcPct val="130000"/>
              </a:lnSpc>
            </a:pPr>
            <a:r>
              <a:rPr lang="en-US" sz="25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Memory is powerful, because . . . </a:t>
            </a:r>
          </a:p>
          <a:p>
            <a:pPr lvl="1">
              <a:lnSpc>
                <a:spcPct val="130000"/>
              </a:lnSpc>
            </a:pPr>
            <a:r>
              <a:rPr lang="en-US" sz="25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Memory is helpful, because . . . </a:t>
            </a:r>
            <a:endParaRPr lang="en-US" sz="2500" dirty="0" smtClean="0">
              <a:solidFill>
                <a:schemeClr val="accent2">
                  <a:lumMod val="40000"/>
                  <a:lumOff val="60000"/>
                </a:schemeClr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48985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Pride-Discussion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Brother has pride, this is certain.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How specifically is pride helpful for Brother?  How is it harmful?</a:t>
            </a:r>
            <a:endParaRPr lang="en-US" sz="2500" dirty="0" smtClean="0">
              <a:solidFill>
                <a:srgbClr val="FF185D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83327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Love-Discussion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Brother loves Doodle then, and he loves him now.</a:t>
            </a:r>
          </a:p>
          <a:p>
            <a:pPr>
              <a:lnSpc>
                <a:spcPct val="130000"/>
              </a:lnSpc>
            </a:pPr>
            <a:r>
              <a:rPr lang="en-US" sz="25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Does Brother use the word "love" in the story? If so, where? If not, how can love still be a theme?</a:t>
            </a:r>
          </a:p>
          <a:p>
            <a:pPr>
              <a:lnSpc>
                <a:spcPct val="130000"/>
              </a:lnSpc>
            </a:pPr>
            <a:r>
              <a:rPr lang="en-US" sz="25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How is the writing of this story itself an act of love for Brother?  What does he have to give up as a result?</a:t>
            </a:r>
            <a:endParaRPr lang="en-US" sz="2500" dirty="0" smtClean="0">
              <a:solidFill>
                <a:srgbClr val="FF185D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70307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73646" y="2351381"/>
            <a:ext cx="16447183" cy="1215340"/>
          </a:xfrm>
          <a:scene3d>
            <a:camera prst="isometricOffAxis2Right"/>
            <a:lightRig rig="threePt" dir="t"/>
          </a:scene3d>
          <a:sp3d>
            <a:bevelT w="114300" prst="hardEdge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Reader Impact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508603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Seeing Red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How did it make you feel seeing this whole presentation in red?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The story itself uses red (through imagery and synonyms of the word red) several times.</a:t>
            </a:r>
          </a:p>
          <a:p>
            <a:pPr>
              <a:lnSpc>
                <a:spcPct val="130000"/>
              </a:lnSpc>
            </a:pPr>
            <a:r>
              <a:rPr lang="en-US" sz="2900" i="1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How does this help us to understand the character of Brother better?</a:t>
            </a:r>
            <a:endParaRPr lang="en-US" sz="2500" i="1" dirty="0" smtClean="0">
              <a:solidFill>
                <a:srgbClr val="FF185D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2802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Misjudgment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What did you initially believe to be true about Doodle?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Whom did you have more pity on?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How did the author allow you to miss subtle clues, like the fact that Doodle was a genius, or that he was developing into his own personality?</a:t>
            </a:r>
            <a:endParaRPr lang="en-US" sz="2500" dirty="0" smtClean="0">
              <a:solidFill>
                <a:srgbClr val="FF185D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11057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Empathetic Sadness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This story holds a deep emotional impact.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How does the way the sentences are framed impact the reader?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How do the choice of words impact the reader—in ways we don’t initially realize?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How does the setting become familiar to us as young people?</a:t>
            </a:r>
            <a:endParaRPr lang="en-US" sz="2500" dirty="0" smtClean="0">
              <a:solidFill>
                <a:srgbClr val="FF185D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99532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Empathetic Sadness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Why do you think Brother wanted us to actually experience the same emotions he did?  </a:t>
            </a:r>
          </a:p>
          <a:p>
            <a:pPr>
              <a:lnSpc>
                <a:spcPct val="130000"/>
              </a:lnSpc>
            </a:pPr>
            <a:r>
              <a:rPr lang="en-US" sz="29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Is there any sense of healing in the story?</a:t>
            </a:r>
            <a:endParaRPr lang="en-US" sz="2500" dirty="0" smtClean="0">
              <a:solidFill>
                <a:srgbClr val="FF185D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07263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James Hurst and the War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3537" y="1702288"/>
            <a:ext cx="3477847" cy="430383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79119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64306">
            <a:off x="-1041731" y="535549"/>
            <a:ext cx="11267621" cy="1999642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3500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“The Scarlet Ibis”:</a:t>
            </a:r>
            <a:br>
              <a:rPr lang="en-US" sz="3500" dirty="0" smtClean="0">
                <a:solidFill>
                  <a:srgbClr val="800000"/>
                </a:solidFill>
                <a:latin typeface="Dyslexie regular"/>
                <a:cs typeface="Dyslexie regular"/>
              </a:rPr>
            </a:br>
            <a:r>
              <a:rPr lang="en-US" sz="3500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Need To Knows </a:t>
            </a:r>
            <a:br>
              <a:rPr lang="en-US" sz="3500" dirty="0" smtClean="0">
                <a:solidFill>
                  <a:srgbClr val="800000"/>
                </a:solidFill>
                <a:latin typeface="Dyslexie regular"/>
                <a:cs typeface="Dyslexie regular"/>
              </a:rPr>
            </a:br>
            <a:r>
              <a:rPr lang="en-US" sz="3500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(take notes in handout lines)</a:t>
            </a:r>
            <a:endParaRPr lang="en-US" sz="3500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340587">
            <a:off x="2846497" y="2515669"/>
            <a:ext cx="4388912" cy="3874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1957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Characters—super significant!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2983" y="1244828"/>
            <a:ext cx="4911661" cy="560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44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Brother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rgbClr val="FF0000"/>
                </a:solidFill>
                <a:latin typeface="Dyslexie regular"/>
                <a:cs typeface="Dyslexie regular"/>
              </a:rPr>
              <a:t>Personality: Driven</a:t>
            </a:r>
          </a:p>
          <a:p>
            <a:pPr lvl="1">
              <a:lnSpc>
                <a:spcPct val="130000"/>
              </a:lnSpc>
            </a:pPr>
            <a:r>
              <a:rPr lang="en-US" sz="18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Positively driven by love, family, friendship, intelligence, physical strength and endurance, and connections with nature</a:t>
            </a:r>
          </a:p>
          <a:p>
            <a:pPr lvl="1">
              <a:lnSpc>
                <a:spcPct val="130000"/>
              </a:lnSpc>
            </a:pPr>
            <a:r>
              <a:rPr lang="en-US" sz="18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Negatively driven by guilt, shame, and insecurity</a:t>
            </a:r>
          </a:p>
          <a:p>
            <a:pPr lvl="1">
              <a:lnSpc>
                <a:spcPct val="130000"/>
              </a:lnSpc>
            </a:pPr>
            <a:endParaRPr lang="en-US" sz="1800" dirty="0" smtClean="0">
              <a:solidFill>
                <a:schemeClr val="bg1"/>
              </a:solidFill>
              <a:latin typeface="Dyslexie regular"/>
              <a:cs typeface="Dyslexie regular"/>
            </a:endParaRPr>
          </a:p>
          <a:p>
            <a:pPr>
              <a:lnSpc>
                <a:spcPct val="130000"/>
              </a:lnSpc>
            </a:pP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Discussion: Given that Brother is 13, is his guilt, shame, and insecurity justified?</a:t>
            </a:r>
          </a:p>
          <a:p>
            <a:pPr>
              <a:lnSpc>
                <a:spcPct val="130000"/>
              </a:lnSpc>
            </a:pP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Discussion: Even though he believes, in the end, he is at fault, would you blame Brother for Doodle’s death?</a:t>
            </a:r>
          </a:p>
          <a:p>
            <a:pPr>
              <a:lnSpc>
                <a:spcPct val="130000"/>
              </a:lnSpc>
            </a:pPr>
            <a:endParaRPr lang="en-US" sz="2200" dirty="0" smtClean="0">
              <a:solidFill>
                <a:schemeClr val="bg1"/>
              </a:solidFill>
              <a:latin typeface="Dyslexie regular"/>
              <a:cs typeface="Dyslexie regular"/>
            </a:endParaRPr>
          </a:p>
          <a:p>
            <a:pPr>
              <a:lnSpc>
                <a:spcPct val="130000"/>
              </a:lnSpc>
            </a:pPr>
            <a:endParaRPr lang="en-US" sz="2200" dirty="0" smtClean="0">
              <a:solidFill>
                <a:schemeClr val="bg1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962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90111D"/>
                </a:solidFill>
                <a:latin typeface="Dyslexie regular"/>
                <a:cs typeface="Dyslexie regular"/>
              </a:rPr>
              <a:t>Brother’s Current Status</a:t>
            </a:r>
            <a:endParaRPr lang="en-US" dirty="0">
              <a:solidFill>
                <a:srgbClr val="90111D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Dyslexie regular"/>
                <a:cs typeface="Dyslexie regular"/>
              </a:rPr>
              <a:t>Wrapped up in memory</a:t>
            </a:r>
          </a:p>
          <a:p>
            <a:pPr lvl="1">
              <a:lnSpc>
                <a:spcPct val="130000"/>
              </a:lnSpc>
            </a:pPr>
            <a:r>
              <a:rPr lang="en-US" sz="23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Brother is fixated on the death of Doodle, and that memory clouds and impacts his thinking even now.</a:t>
            </a:r>
          </a:p>
          <a:p>
            <a:pPr lvl="1">
              <a:lnSpc>
                <a:spcPct val="130000"/>
              </a:lnSpc>
            </a:pPr>
            <a:r>
              <a:rPr lang="en-US" sz="23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Discussion: What types of words (diction) and imagery (sensory/ vivid details) are provided that show that Brother could still be depressed?  What repeating images and ideas keep coming up?</a:t>
            </a:r>
          </a:p>
          <a:p>
            <a:pPr lvl="1">
              <a:lnSpc>
                <a:spcPct val="130000"/>
              </a:lnSpc>
            </a:pPr>
            <a:endParaRPr lang="en-US" sz="2600" dirty="0" smtClean="0">
              <a:solidFill>
                <a:srgbClr val="FF0000"/>
              </a:solidFill>
              <a:latin typeface="Dyslexie regular"/>
              <a:cs typeface="Dyslexie regular"/>
            </a:endParaRPr>
          </a:p>
          <a:p>
            <a:pPr>
              <a:lnSpc>
                <a:spcPct val="130000"/>
              </a:lnSpc>
            </a:pPr>
            <a:endParaRPr lang="en-US" sz="2200" dirty="0" smtClean="0">
              <a:solidFill>
                <a:schemeClr val="bg1"/>
              </a:solidFill>
              <a:latin typeface="Dyslexie regular"/>
              <a:cs typeface="Dyslexie regular"/>
            </a:endParaRPr>
          </a:p>
          <a:p>
            <a:pPr>
              <a:lnSpc>
                <a:spcPct val="130000"/>
              </a:lnSpc>
            </a:pPr>
            <a:endParaRPr lang="en-US" sz="2200" dirty="0" smtClean="0">
              <a:solidFill>
                <a:schemeClr val="bg1"/>
              </a:solidFill>
              <a:latin typeface="Dyslexie regular"/>
              <a:cs typeface="Dyslexie regular"/>
            </a:endParaRPr>
          </a:p>
          <a:p>
            <a:pPr>
              <a:lnSpc>
                <a:spcPct val="130000"/>
              </a:lnSpc>
            </a:pPr>
            <a:endParaRPr lang="en-US" sz="2200" dirty="0" smtClean="0">
              <a:solidFill>
                <a:schemeClr val="bg1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15800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90111D"/>
                </a:solidFill>
                <a:latin typeface="Dyslexie regular"/>
                <a:cs typeface="Dyslexie regular"/>
              </a:rPr>
              <a:t>Brother’s Current Status</a:t>
            </a:r>
            <a:endParaRPr lang="en-US" dirty="0">
              <a:solidFill>
                <a:srgbClr val="90111D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600" dirty="0" smtClean="0">
                <a:solidFill>
                  <a:srgbClr val="FF0000"/>
                </a:solidFill>
                <a:latin typeface="Dyslexie regular"/>
                <a:cs typeface="Dyslexie regular"/>
              </a:rPr>
              <a:t>Without individual identity</a:t>
            </a:r>
          </a:p>
          <a:p>
            <a:pPr lvl="1">
              <a:lnSpc>
                <a:spcPct val="130000"/>
              </a:lnSpc>
            </a:pPr>
            <a:r>
              <a:rPr lang="en-US" sz="23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Brother narrates this story, and yet he is not even given a name.</a:t>
            </a:r>
          </a:p>
          <a:p>
            <a:pPr lvl="1">
              <a:lnSpc>
                <a:spcPct val="130000"/>
              </a:lnSpc>
            </a:pPr>
            <a:r>
              <a:rPr lang="en-US" sz="23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We don’t know how old Brother is now, because he is so wrapped up in the past.</a:t>
            </a:r>
          </a:p>
          <a:p>
            <a:pPr lvl="1">
              <a:lnSpc>
                <a:spcPct val="130000"/>
              </a:lnSpc>
            </a:pPr>
            <a:r>
              <a:rPr lang="en-US" sz="23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Discussion: What details in the story allow us to know that Brother is consumed with living in the past?  </a:t>
            </a:r>
            <a:endParaRPr lang="en-US" sz="2300" dirty="0" smtClean="0">
              <a:solidFill>
                <a:srgbClr val="FF185D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31722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90111D"/>
                </a:solidFill>
                <a:latin typeface="Dyslexie regular"/>
                <a:cs typeface="Dyslexie regular"/>
              </a:rPr>
              <a:t>William “Doodle” Armstrong</a:t>
            </a:r>
            <a:endParaRPr lang="en-US" dirty="0">
              <a:solidFill>
                <a:srgbClr val="90111D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232480"/>
            <a:ext cx="9144000" cy="5625519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rgbClr val="FF0000"/>
                </a:solidFill>
                <a:latin typeface="Dyslexie regular"/>
                <a:cs typeface="Dyslexie regular"/>
              </a:rPr>
              <a:t>Intelligence: Genius</a:t>
            </a:r>
          </a:p>
          <a:p>
            <a:pPr lvl="1">
              <a:lnSpc>
                <a:spcPct val="130000"/>
              </a:lnSpc>
            </a:pPr>
            <a:r>
              <a:rPr lang="en-US" sz="18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Brother recognizes, not only, that Doodle is “all there” but that he talks excessively, so much, that others sometimes can’t understand him.</a:t>
            </a:r>
          </a:p>
          <a:p>
            <a:pPr lvl="1">
              <a:lnSpc>
                <a:spcPct val="130000"/>
              </a:lnSpc>
            </a:pPr>
            <a:r>
              <a:rPr lang="en-US" sz="18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Doodles lies are awfully advanced for a little six-year-old</a:t>
            </a:r>
          </a:p>
          <a:p>
            <a:pPr>
              <a:lnSpc>
                <a:spcPct val="130000"/>
              </a:lnSpc>
            </a:pPr>
            <a:r>
              <a:rPr lang="en-US" sz="2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Dyslexie regular"/>
                <a:cs typeface="Dyslexie regular"/>
              </a:rPr>
              <a:t>Activity: Draw this, one of Doodle’s lies, using Google images to help you understand the flower type and vortex, if needed:</a:t>
            </a:r>
          </a:p>
          <a:p>
            <a:pPr>
              <a:lnSpc>
                <a:spcPct val="130000"/>
              </a:lnSpc>
            </a:pPr>
            <a:r>
              <a:rPr lang="en-US" sz="1900" i="1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When Peter was ready to go to sleep, the peacock spread his magnificent tail, enfolding the boy gently like a closing go-to-sleep flower, burying him in the gloriously iridescent, rustling vortex (3.21).</a:t>
            </a:r>
          </a:p>
          <a:p>
            <a:pPr>
              <a:lnSpc>
                <a:spcPct val="130000"/>
              </a:lnSpc>
            </a:pPr>
            <a:endParaRPr lang="en-US" sz="2200" dirty="0" smtClean="0">
              <a:solidFill>
                <a:schemeClr val="bg1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4765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140"/>
            <a:ext cx="9144000" cy="121534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90111D"/>
                </a:solidFill>
                <a:latin typeface="Dyslexie regular"/>
                <a:cs typeface="Dyslexie regular"/>
              </a:rPr>
              <a:t>William “Doodle” Armstrong</a:t>
            </a:r>
            <a:endParaRPr lang="en-US" dirty="0">
              <a:solidFill>
                <a:srgbClr val="90111D"/>
              </a:solidFill>
              <a:latin typeface="Dyslexie regular"/>
              <a:cs typeface="Dyslexie regula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904741"/>
            <a:ext cx="9144000" cy="4953258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lang="en-US" sz="25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How many of you missed how deep Doodle is?</a:t>
            </a:r>
          </a:p>
          <a:p>
            <a:pPr>
              <a:lnSpc>
                <a:spcPct val="130000"/>
              </a:lnSpc>
            </a:pPr>
            <a:r>
              <a:rPr lang="en-US" sz="25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We, as readers, focused more on Doodle’s physical description.</a:t>
            </a:r>
          </a:p>
          <a:p>
            <a:pPr>
              <a:lnSpc>
                <a:spcPct val="130000"/>
              </a:lnSpc>
            </a:pPr>
            <a:r>
              <a:rPr lang="en-US" sz="2500" dirty="0" smtClean="0">
                <a:solidFill>
                  <a:srgbClr val="FF185D"/>
                </a:solidFill>
                <a:latin typeface="Dyslexie regular"/>
                <a:cs typeface="Dyslexie regular"/>
              </a:rPr>
              <a:t>Brother goes to lengths to make sure that Doodle’s classmates will not make this same mistake.</a:t>
            </a:r>
          </a:p>
        </p:txBody>
      </p:sp>
    </p:spTree>
    <p:extLst>
      <p:ext uri="{BB962C8B-B14F-4D97-AF65-F5344CB8AC3E}">
        <p14:creationId xmlns:p14="http://schemas.microsoft.com/office/powerpoint/2010/main" val="238129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58012"/>
            <a:ext cx="9144000" cy="1215340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dirty="0" smtClean="0">
                <a:solidFill>
                  <a:srgbClr val="800000"/>
                </a:solidFill>
                <a:latin typeface="Dyslexie regular"/>
                <a:cs typeface="Dyslexie regular"/>
              </a:rPr>
              <a:t>Story Themes</a:t>
            </a:r>
            <a:endParaRPr lang="en-US" dirty="0">
              <a:solidFill>
                <a:srgbClr val="800000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7208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783</Words>
  <Application>Microsoft Macintosh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Verbal Discussion  Warm-up</vt:lpstr>
      <vt:lpstr>“The Scarlet Ibis”: Need To Knows  (take notes in handout lines)</vt:lpstr>
      <vt:lpstr>Characters—super significant!</vt:lpstr>
      <vt:lpstr>Brother</vt:lpstr>
      <vt:lpstr>Brother’s Current Status</vt:lpstr>
      <vt:lpstr>Brother’s Current Status</vt:lpstr>
      <vt:lpstr>William “Doodle” Armstrong</vt:lpstr>
      <vt:lpstr>William “Doodle” Armstrong</vt:lpstr>
      <vt:lpstr>Story Themes</vt:lpstr>
      <vt:lpstr>Memory and the Past</vt:lpstr>
      <vt:lpstr>Pride-Discussion</vt:lpstr>
      <vt:lpstr>Love-Discussion</vt:lpstr>
      <vt:lpstr>Reader Impact</vt:lpstr>
      <vt:lpstr>Seeing Red</vt:lpstr>
      <vt:lpstr>Misjudgment</vt:lpstr>
      <vt:lpstr>Empathetic Sadness</vt:lpstr>
      <vt:lpstr>Empathetic Sadness</vt:lpstr>
      <vt:lpstr>James Hurst and the War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Discussion  Warm-up</dc:title>
  <dc:creator>Melyndee Butterfield</dc:creator>
  <cp:lastModifiedBy>Melyndee Butterfield</cp:lastModifiedBy>
  <cp:revision>6</cp:revision>
  <dcterms:created xsi:type="dcterms:W3CDTF">2015-11-05T20:08:13Z</dcterms:created>
  <dcterms:modified xsi:type="dcterms:W3CDTF">2015-11-05T21:07:01Z</dcterms:modified>
</cp:coreProperties>
</file>