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7"/>
  </p:handoutMasterIdLst>
  <p:sldIdLst>
    <p:sldId id="257" r:id="rId2"/>
    <p:sldId id="270" r:id="rId3"/>
    <p:sldId id="271"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0" d="100"/>
          <a:sy n="50" d="100"/>
        </p:scale>
        <p:origin x="-184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5056B7-3BDD-5A4A-BEE4-582BECCF594B}" type="datetimeFigureOut">
              <a:rPr lang="en-US" smtClean="0"/>
              <a:t>5/3/16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F61BCA-C736-734D-B3CF-F25D2C59FC26}" type="slidenum">
              <a:rPr lang="en-US" smtClean="0"/>
              <a:t>‹#›</a:t>
            </a:fld>
            <a:endParaRPr lang="en-US"/>
          </a:p>
        </p:txBody>
      </p:sp>
    </p:spTree>
    <p:extLst>
      <p:ext uri="{BB962C8B-B14F-4D97-AF65-F5344CB8AC3E}">
        <p14:creationId xmlns:p14="http://schemas.microsoft.com/office/powerpoint/2010/main" val="35280822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BA4349-0B87-5E4C-92D8-E2A6D0D51BEA}"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7BCA4-36C4-444B-88A7-6FBF4555DB4F}" type="slidenum">
              <a:rPr lang="en-US" smtClean="0"/>
              <a:t>‹#›</a:t>
            </a:fld>
            <a:endParaRPr lang="en-US"/>
          </a:p>
        </p:txBody>
      </p:sp>
    </p:spTree>
    <p:extLst>
      <p:ext uri="{BB962C8B-B14F-4D97-AF65-F5344CB8AC3E}">
        <p14:creationId xmlns:p14="http://schemas.microsoft.com/office/powerpoint/2010/main" val="3883171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A4349-0B87-5E4C-92D8-E2A6D0D51BEA}"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7BCA4-36C4-444B-88A7-6FBF4555DB4F}" type="slidenum">
              <a:rPr lang="en-US" smtClean="0"/>
              <a:t>‹#›</a:t>
            </a:fld>
            <a:endParaRPr lang="en-US"/>
          </a:p>
        </p:txBody>
      </p:sp>
    </p:spTree>
    <p:extLst>
      <p:ext uri="{BB962C8B-B14F-4D97-AF65-F5344CB8AC3E}">
        <p14:creationId xmlns:p14="http://schemas.microsoft.com/office/powerpoint/2010/main" val="588250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A4349-0B87-5E4C-92D8-E2A6D0D51BEA}"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7BCA4-36C4-444B-88A7-6FBF4555DB4F}" type="slidenum">
              <a:rPr lang="en-US" smtClean="0"/>
              <a:t>‹#›</a:t>
            </a:fld>
            <a:endParaRPr lang="en-US"/>
          </a:p>
        </p:txBody>
      </p:sp>
    </p:spTree>
    <p:extLst>
      <p:ext uri="{BB962C8B-B14F-4D97-AF65-F5344CB8AC3E}">
        <p14:creationId xmlns:p14="http://schemas.microsoft.com/office/powerpoint/2010/main" val="27193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A4349-0B87-5E4C-92D8-E2A6D0D51BEA}"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7BCA4-36C4-444B-88A7-6FBF4555DB4F}" type="slidenum">
              <a:rPr lang="en-US" smtClean="0"/>
              <a:t>‹#›</a:t>
            </a:fld>
            <a:endParaRPr lang="en-US"/>
          </a:p>
        </p:txBody>
      </p:sp>
    </p:spTree>
    <p:extLst>
      <p:ext uri="{BB962C8B-B14F-4D97-AF65-F5344CB8AC3E}">
        <p14:creationId xmlns:p14="http://schemas.microsoft.com/office/powerpoint/2010/main" val="54152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A4349-0B87-5E4C-92D8-E2A6D0D51BEA}"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7BCA4-36C4-444B-88A7-6FBF4555DB4F}" type="slidenum">
              <a:rPr lang="en-US" smtClean="0"/>
              <a:t>‹#›</a:t>
            </a:fld>
            <a:endParaRPr lang="en-US"/>
          </a:p>
        </p:txBody>
      </p:sp>
    </p:spTree>
    <p:extLst>
      <p:ext uri="{BB962C8B-B14F-4D97-AF65-F5344CB8AC3E}">
        <p14:creationId xmlns:p14="http://schemas.microsoft.com/office/powerpoint/2010/main" val="583819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BA4349-0B87-5E4C-92D8-E2A6D0D51BEA}" type="datetimeFigureOut">
              <a:rPr lang="en-US" smtClean="0"/>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7BCA4-36C4-444B-88A7-6FBF4555DB4F}" type="slidenum">
              <a:rPr lang="en-US" smtClean="0"/>
              <a:t>‹#›</a:t>
            </a:fld>
            <a:endParaRPr lang="en-US"/>
          </a:p>
        </p:txBody>
      </p:sp>
    </p:spTree>
    <p:extLst>
      <p:ext uri="{BB962C8B-B14F-4D97-AF65-F5344CB8AC3E}">
        <p14:creationId xmlns:p14="http://schemas.microsoft.com/office/powerpoint/2010/main" val="152063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BA4349-0B87-5E4C-92D8-E2A6D0D51BEA}" type="datetimeFigureOut">
              <a:rPr lang="en-US" smtClean="0"/>
              <a:t>5/3/16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57BCA4-36C4-444B-88A7-6FBF4555DB4F}" type="slidenum">
              <a:rPr lang="en-US" smtClean="0"/>
              <a:t>‹#›</a:t>
            </a:fld>
            <a:endParaRPr lang="en-US"/>
          </a:p>
        </p:txBody>
      </p:sp>
    </p:spTree>
    <p:extLst>
      <p:ext uri="{BB962C8B-B14F-4D97-AF65-F5344CB8AC3E}">
        <p14:creationId xmlns:p14="http://schemas.microsoft.com/office/powerpoint/2010/main" val="1197878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BA4349-0B87-5E4C-92D8-E2A6D0D51BEA}" type="datetimeFigureOut">
              <a:rPr lang="en-US" smtClean="0"/>
              <a:t>5/3/16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57BCA4-36C4-444B-88A7-6FBF4555DB4F}" type="slidenum">
              <a:rPr lang="en-US" smtClean="0"/>
              <a:t>‹#›</a:t>
            </a:fld>
            <a:endParaRPr lang="en-US"/>
          </a:p>
        </p:txBody>
      </p:sp>
    </p:spTree>
    <p:extLst>
      <p:ext uri="{BB962C8B-B14F-4D97-AF65-F5344CB8AC3E}">
        <p14:creationId xmlns:p14="http://schemas.microsoft.com/office/powerpoint/2010/main" val="260895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A4349-0B87-5E4C-92D8-E2A6D0D51BEA}" type="datetimeFigureOut">
              <a:rPr lang="en-US" smtClean="0"/>
              <a:t>5/3/16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57BCA4-36C4-444B-88A7-6FBF4555DB4F}" type="slidenum">
              <a:rPr lang="en-US" smtClean="0"/>
              <a:t>‹#›</a:t>
            </a:fld>
            <a:endParaRPr lang="en-US"/>
          </a:p>
        </p:txBody>
      </p:sp>
    </p:spTree>
    <p:extLst>
      <p:ext uri="{BB962C8B-B14F-4D97-AF65-F5344CB8AC3E}">
        <p14:creationId xmlns:p14="http://schemas.microsoft.com/office/powerpoint/2010/main" val="3654974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A4349-0B87-5E4C-92D8-E2A6D0D51BEA}" type="datetimeFigureOut">
              <a:rPr lang="en-US" smtClean="0"/>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7BCA4-36C4-444B-88A7-6FBF4555DB4F}" type="slidenum">
              <a:rPr lang="en-US" smtClean="0"/>
              <a:t>‹#›</a:t>
            </a:fld>
            <a:endParaRPr lang="en-US"/>
          </a:p>
        </p:txBody>
      </p:sp>
    </p:spTree>
    <p:extLst>
      <p:ext uri="{BB962C8B-B14F-4D97-AF65-F5344CB8AC3E}">
        <p14:creationId xmlns:p14="http://schemas.microsoft.com/office/powerpoint/2010/main" val="4238713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A4349-0B87-5E4C-92D8-E2A6D0D51BEA}" type="datetimeFigureOut">
              <a:rPr lang="en-US" smtClean="0"/>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7BCA4-36C4-444B-88A7-6FBF4555DB4F}" type="slidenum">
              <a:rPr lang="en-US" smtClean="0"/>
              <a:t>‹#›</a:t>
            </a:fld>
            <a:endParaRPr lang="en-US"/>
          </a:p>
        </p:txBody>
      </p:sp>
    </p:spTree>
    <p:extLst>
      <p:ext uri="{BB962C8B-B14F-4D97-AF65-F5344CB8AC3E}">
        <p14:creationId xmlns:p14="http://schemas.microsoft.com/office/powerpoint/2010/main" val="24078984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A4349-0B87-5E4C-92D8-E2A6D0D51BEA}" type="datetimeFigureOut">
              <a:rPr lang="en-US" smtClean="0"/>
              <a:t>5/3/16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7BCA4-36C4-444B-88A7-6FBF4555DB4F}" type="slidenum">
              <a:rPr lang="en-US" smtClean="0"/>
              <a:t>‹#›</a:t>
            </a:fld>
            <a:endParaRPr lang="en-US"/>
          </a:p>
        </p:txBody>
      </p:sp>
    </p:spTree>
    <p:extLst>
      <p:ext uri="{BB962C8B-B14F-4D97-AF65-F5344CB8AC3E}">
        <p14:creationId xmlns:p14="http://schemas.microsoft.com/office/powerpoint/2010/main" val="2311214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91"/>
            <a:ext cx="9144000" cy="1201951"/>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4500" dirty="0" smtClean="0">
                <a:latin typeface="Dyslexie regular"/>
                <a:cs typeface="Dyslexie regular"/>
              </a:rPr>
              <a:t>Q&amp;A Warm-up</a:t>
            </a:r>
            <a:endParaRPr lang="en-US" sz="4500" dirty="0">
              <a:latin typeface="Dyslexie regular"/>
              <a:cs typeface="Dyslexie regular"/>
            </a:endParaRPr>
          </a:p>
        </p:txBody>
      </p:sp>
      <p:sp>
        <p:nvSpPr>
          <p:cNvPr id="3" name="Content Placeholder 2"/>
          <p:cNvSpPr>
            <a:spLocks noGrp="1"/>
          </p:cNvSpPr>
          <p:nvPr>
            <p:ph idx="1"/>
          </p:nvPr>
        </p:nvSpPr>
        <p:spPr>
          <a:xfrm>
            <a:off x="0" y="1193360"/>
            <a:ext cx="9144000" cy="5664640"/>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a:t>Please write your three major questions you have about the writing process.  Make sure that they are also questions that will benefit other students in this class, and about the writing process (not about past work past due).  </a:t>
            </a:r>
            <a:r>
              <a:rPr lang="en-US" sz="2800" dirty="0" smtClean="0"/>
              <a:t>If you don’t have questions, work on your rough draft.</a:t>
            </a:r>
            <a:endParaRPr lang="en-US" sz="3000" dirty="0" smtClean="0">
              <a:latin typeface="Beirut"/>
              <a:cs typeface="Beirut"/>
            </a:endParaRPr>
          </a:p>
        </p:txBody>
      </p:sp>
      <p:pic>
        <p:nvPicPr>
          <p:cNvPr id="4" name="Picture 3"/>
          <p:cNvPicPr>
            <a:picLocks noChangeAspect="1"/>
          </p:cNvPicPr>
          <p:nvPr/>
        </p:nvPicPr>
        <p:blipFill>
          <a:blip r:embed="rId2"/>
          <a:stretch>
            <a:fillRect/>
          </a:stretch>
        </p:blipFill>
        <p:spPr>
          <a:xfrm>
            <a:off x="1328963" y="3746074"/>
            <a:ext cx="6341284" cy="2661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14182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91"/>
            <a:ext cx="9144000" cy="1201951"/>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4200" dirty="0" smtClean="0">
                <a:latin typeface="Dyslexie regular"/>
                <a:cs typeface="Dyslexie regular"/>
              </a:rPr>
              <a:t>Works Cited</a:t>
            </a:r>
            <a:endParaRPr lang="en-US" sz="4200" dirty="0">
              <a:latin typeface="Dyslexie regular"/>
              <a:cs typeface="Dyslexie regular"/>
            </a:endParaRPr>
          </a:p>
        </p:txBody>
      </p:sp>
      <p:sp>
        <p:nvSpPr>
          <p:cNvPr id="3" name="Content Placeholder 2"/>
          <p:cNvSpPr>
            <a:spLocks noGrp="1"/>
          </p:cNvSpPr>
          <p:nvPr>
            <p:ph idx="1"/>
          </p:nvPr>
        </p:nvSpPr>
        <p:spPr>
          <a:xfrm>
            <a:off x="0" y="1193360"/>
            <a:ext cx="9144000" cy="5664640"/>
          </a:xfrm>
        </p:spPr>
        <p:style>
          <a:lnRef idx="1">
            <a:schemeClr val="accent1"/>
          </a:lnRef>
          <a:fillRef idx="2">
            <a:schemeClr val="accent1"/>
          </a:fillRef>
          <a:effectRef idx="1">
            <a:schemeClr val="accent1"/>
          </a:effectRef>
          <a:fontRef idx="minor">
            <a:schemeClr val="dk1"/>
          </a:fontRef>
        </p:style>
        <p:txBody>
          <a:bodyPr>
            <a:normAutofit/>
          </a:bodyPr>
          <a:lstStyle/>
          <a:p>
            <a:r>
              <a:rPr lang="en-US" sz="2600" dirty="0" smtClean="0">
                <a:solidFill>
                  <a:srgbClr val="354675"/>
                </a:solidFill>
                <a:latin typeface="Beirut"/>
                <a:cs typeface="Beirut"/>
              </a:rPr>
              <a:t>Now that you’ve worked on and learned the process for each paragraph in your essay, you must also see how to properly cite the sources you’ve used.</a:t>
            </a:r>
          </a:p>
          <a:p>
            <a:r>
              <a:rPr lang="en-US" sz="2600" dirty="0" smtClean="0">
                <a:solidFill>
                  <a:srgbClr val="354675"/>
                </a:solidFill>
                <a:latin typeface="Beirut"/>
                <a:cs typeface="Beirut"/>
              </a:rPr>
              <a:t>This is why you were to write down each website, so that this process, now, is not too difficult.</a:t>
            </a:r>
          </a:p>
          <a:p>
            <a:r>
              <a:rPr lang="en-US" sz="2600" dirty="0" smtClean="0">
                <a:solidFill>
                  <a:srgbClr val="354675"/>
                </a:solidFill>
                <a:latin typeface="Beirut"/>
                <a:cs typeface="Beirut"/>
              </a:rPr>
              <a:t>The easiest recommendation I have is to use a website called “Easy Bib,” which is linked to today’s agenda.</a:t>
            </a:r>
          </a:p>
        </p:txBody>
      </p:sp>
      <p:pic>
        <p:nvPicPr>
          <p:cNvPr id="5" name="Picture 4"/>
          <p:cNvPicPr>
            <a:picLocks noChangeAspect="1"/>
          </p:cNvPicPr>
          <p:nvPr/>
        </p:nvPicPr>
        <p:blipFill>
          <a:blip r:embed="rId2"/>
          <a:stretch>
            <a:fillRect/>
          </a:stretch>
        </p:blipFill>
        <p:spPr>
          <a:xfrm>
            <a:off x="3402871" y="4474776"/>
            <a:ext cx="2132164" cy="2132164"/>
          </a:xfrm>
          <a:prstGeom prst="rect">
            <a:avLst/>
          </a:prstGeom>
        </p:spPr>
      </p:pic>
    </p:spTree>
    <p:extLst>
      <p:ext uri="{BB962C8B-B14F-4D97-AF65-F5344CB8AC3E}">
        <p14:creationId xmlns:p14="http://schemas.microsoft.com/office/powerpoint/2010/main" val="6511050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91"/>
            <a:ext cx="9144000" cy="1201951"/>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4200" dirty="0" smtClean="0">
                <a:latin typeface="Dyslexie regular"/>
                <a:cs typeface="Dyslexie regular"/>
              </a:rPr>
              <a:t>Easy Bib</a:t>
            </a:r>
            <a:endParaRPr lang="en-US" sz="4200" dirty="0">
              <a:latin typeface="Dyslexie regular"/>
              <a:cs typeface="Dyslexie regular"/>
            </a:endParaRPr>
          </a:p>
        </p:txBody>
      </p:sp>
      <p:sp>
        <p:nvSpPr>
          <p:cNvPr id="3" name="Content Placeholder 2"/>
          <p:cNvSpPr>
            <a:spLocks noGrp="1"/>
          </p:cNvSpPr>
          <p:nvPr>
            <p:ph idx="1"/>
          </p:nvPr>
        </p:nvSpPr>
        <p:spPr>
          <a:xfrm>
            <a:off x="0" y="1193360"/>
            <a:ext cx="9144000" cy="5664640"/>
          </a:xfrm>
        </p:spPr>
        <p:style>
          <a:lnRef idx="1">
            <a:schemeClr val="accent1"/>
          </a:lnRef>
          <a:fillRef idx="2">
            <a:schemeClr val="accent1"/>
          </a:fillRef>
          <a:effectRef idx="1">
            <a:schemeClr val="accent1"/>
          </a:effectRef>
          <a:fontRef idx="minor">
            <a:schemeClr val="dk1"/>
          </a:fontRef>
        </p:style>
        <p:txBody>
          <a:bodyPr>
            <a:normAutofit/>
          </a:bodyPr>
          <a:lstStyle/>
          <a:p>
            <a:r>
              <a:rPr lang="en-US" sz="2600" dirty="0" smtClean="0">
                <a:solidFill>
                  <a:srgbClr val="000000"/>
                </a:solidFill>
                <a:latin typeface="Beirut"/>
                <a:cs typeface="Beirut"/>
              </a:rPr>
              <a:t>First, write down the FULL </a:t>
            </a:r>
            <a:r>
              <a:rPr lang="en-US" sz="2600" dirty="0" err="1" smtClean="0">
                <a:solidFill>
                  <a:srgbClr val="000000"/>
                </a:solidFill>
                <a:latin typeface="Beirut"/>
                <a:cs typeface="Beirut"/>
              </a:rPr>
              <a:t>url</a:t>
            </a:r>
            <a:r>
              <a:rPr lang="en-US" sz="2600" dirty="0" smtClean="0">
                <a:solidFill>
                  <a:srgbClr val="000000"/>
                </a:solidFill>
                <a:latin typeface="Beirut"/>
                <a:cs typeface="Beirut"/>
              </a:rPr>
              <a:t> of the article/ webpage you read in the blank spaced marked “Cite Source” and then press the orange button “Cite It.”  </a:t>
            </a:r>
          </a:p>
          <a:p>
            <a:r>
              <a:rPr lang="en-US" sz="2600" dirty="0" smtClean="0">
                <a:solidFill>
                  <a:srgbClr val="354675"/>
                </a:solidFill>
                <a:latin typeface="Beirut"/>
                <a:cs typeface="Beirut"/>
              </a:rPr>
              <a:t>After pressing “Cite It,” check to see that the information listed next is the correct information, and if it is, press “Continue.”  If it isn’t, press “Continue” anyway, and be ready to edit.</a:t>
            </a:r>
          </a:p>
          <a:p>
            <a:endParaRPr lang="en-US" sz="2600" dirty="0" smtClean="0">
              <a:solidFill>
                <a:srgbClr val="354675"/>
              </a:solidFill>
              <a:latin typeface="Beirut"/>
              <a:cs typeface="Beirut"/>
            </a:endParaRPr>
          </a:p>
        </p:txBody>
      </p:sp>
      <p:pic>
        <p:nvPicPr>
          <p:cNvPr id="5" name="Picture 4"/>
          <p:cNvPicPr>
            <a:picLocks noChangeAspect="1"/>
          </p:cNvPicPr>
          <p:nvPr/>
        </p:nvPicPr>
        <p:blipFill rotWithShape="1">
          <a:blip r:embed="rId2"/>
          <a:srcRect t="19417" b="26356"/>
          <a:stretch/>
        </p:blipFill>
        <p:spPr>
          <a:xfrm>
            <a:off x="1397000" y="4327093"/>
            <a:ext cx="6350000" cy="1329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992793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91"/>
            <a:ext cx="9144000" cy="1201951"/>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4200" dirty="0" smtClean="0">
                <a:latin typeface="Dyslexie regular"/>
                <a:cs typeface="Dyslexie regular"/>
              </a:rPr>
              <a:t>Easy Bib</a:t>
            </a:r>
            <a:endParaRPr lang="en-US" sz="4200" dirty="0">
              <a:latin typeface="Dyslexie regular"/>
              <a:cs typeface="Dyslexie regular"/>
            </a:endParaRPr>
          </a:p>
        </p:txBody>
      </p:sp>
      <p:sp>
        <p:nvSpPr>
          <p:cNvPr id="3" name="Content Placeholder 2"/>
          <p:cNvSpPr>
            <a:spLocks noGrp="1"/>
          </p:cNvSpPr>
          <p:nvPr>
            <p:ph idx="1"/>
          </p:nvPr>
        </p:nvSpPr>
        <p:spPr>
          <a:xfrm>
            <a:off x="0" y="1193360"/>
            <a:ext cx="9144000" cy="5664640"/>
          </a:xfrm>
        </p:spPr>
        <p:style>
          <a:lnRef idx="1">
            <a:schemeClr val="accent1"/>
          </a:lnRef>
          <a:fillRef idx="2">
            <a:schemeClr val="accent1"/>
          </a:fillRef>
          <a:effectRef idx="1">
            <a:schemeClr val="accent1"/>
          </a:effectRef>
          <a:fontRef idx="minor">
            <a:schemeClr val="dk1"/>
          </a:fontRef>
        </p:style>
        <p:txBody>
          <a:bodyPr>
            <a:normAutofit/>
          </a:bodyPr>
          <a:lstStyle/>
          <a:p>
            <a:r>
              <a:rPr lang="en-US" sz="2600" dirty="0" smtClean="0">
                <a:solidFill>
                  <a:srgbClr val="354675"/>
                </a:solidFill>
                <a:latin typeface="Beirut"/>
                <a:cs typeface="Beirut"/>
              </a:rPr>
              <a:t>Check all info again, making sure that the right info is in the right boxes.</a:t>
            </a:r>
          </a:p>
          <a:p>
            <a:r>
              <a:rPr lang="en-US" sz="2600" dirty="0" smtClean="0">
                <a:solidFill>
                  <a:srgbClr val="000000"/>
                </a:solidFill>
                <a:latin typeface="Beirut"/>
                <a:cs typeface="Beirut"/>
              </a:rPr>
              <a:t>You do not need to display the URL.</a:t>
            </a:r>
          </a:p>
          <a:p>
            <a:r>
              <a:rPr lang="en-US" sz="2600" dirty="0" smtClean="0">
                <a:solidFill>
                  <a:srgbClr val="354675"/>
                </a:solidFill>
                <a:latin typeface="Beirut"/>
                <a:cs typeface="Beirut"/>
              </a:rPr>
              <a:t>When all is checked and looks okay, press “Check Citation.”</a:t>
            </a:r>
          </a:p>
          <a:p>
            <a:r>
              <a:rPr lang="en-US" sz="2600" dirty="0" smtClean="0">
                <a:solidFill>
                  <a:srgbClr val="000000"/>
                </a:solidFill>
                <a:latin typeface="Beirut"/>
                <a:cs typeface="Beirut"/>
              </a:rPr>
              <a:t>The next page warns you that your bibliography will expire in three days and to create an account to save it.  </a:t>
            </a:r>
            <a:r>
              <a:rPr lang="en-US" sz="2600" i="1" dirty="0" smtClean="0">
                <a:solidFill>
                  <a:srgbClr val="000000"/>
                </a:solidFill>
                <a:latin typeface="Beirut"/>
                <a:cs typeface="Beirut"/>
              </a:rPr>
              <a:t>This costs money, so avoid it</a:t>
            </a:r>
            <a:r>
              <a:rPr lang="en-US" sz="2600" dirty="0" smtClean="0">
                <a:solidFill>
                  <a:srgbClr val="000000"/>
                </a:solidFill>
                <a:latin typeface="Beirut"/>
                <a:cs typeface="Beirut"/>
              </a:rPr>
              <a:t>.</a:t>
            </a:r>
          </a:p>
          <a:p>
            <a:r>
              <a:rPr lang="en-US" sz="2600" dirty="0" smtClean="0">
                <a:solidFill>
                  <a:srgbClr val="354675"/>
                </a:solidFill>
                <a:latin typeface="Beirut"/>
                <a:cs typeface="Beirut"/>
              </a:rPr>
              <a:t>To save your entry, click “Copy and Paste Citation” and then copy and paste into a Google Doc (best) or Word document (that you email to yourself, so as not to lose it accidently on a school computer).</a:t>
            </a:r>
          </a:p>
          <a:p>
            <a:r>
              <a:rPr lang="en-US" sz="2600" dirty="0" smtClean="0">
                <a:solidFill>
                  <a:srgbClr val="000000"/>
                </a:solidFill>
                <a:latin typeface="Beirut"/>
                <a:cs typeface="Beirut"/>
              </a:rPr>
              <a:t>Make sure your working Works Cited page is saved online, so that you can access it as you continue to add to it.</a:t>
            </a:r>
          </a:p>
          <a:p>
            <a:endParaRPr lang="en-US" sz="2600" dirty="0" smtClean="0">
              <a:solidFill>
                <a:srgbClr val="354675"/>
              </a:solidFill>
              <a:latin typeface="Beirut"/>
              <a:cs typeface="Beirut"/>
            </a:endParaRPr>
          </a:p>
        </p:txBody>
      </p:sp>
    </p:spTree>
    <p:extLst>
      <p:ext uri="{BB962C8B-B14F-4D97-AF65-F5344CB8AC3E}">
        <p14:creationId xmlns:p14="http://schemas.microsoft.com/office/powerpoint/2010/main" val="23942632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91"/>
            <a:ext cx="9144000" cy="1201951"/>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4200" dirty="0" smtClean="0">
                <a:latin typeface="Dyslexie regular"/>
                <a:cs typeface="Dyslexie regular"/>
              </a:rPr>
              <a:t>Works Cited</a:t>
            </a:r>
            <a:endParaRPr lang="en-US" sz="4200" dirty="0">
              <a:latin typeface="Dyslexie regular"/>
              <a:cs typeface="Dyslexie regular"/>
            </a:endParaRPr>
          </a:p>
        </p:txBody>
      </p:sp>
      <p:sp>
        <p:nvSpPr>
          <p:cNvPr id="3" name="Content Placeholder 2"/>
          <p:cNvSpPr>
            <a:spLocks noGrp="1"/>
          </p:cNvSpPr>
          <p:nvPr>
            <p:ph idx="1"/>
          </p:nvPr>
        </p:nvSpPr>
        <p:spPr>
          <a:xfrm>
            <a:off x="0" y="1193360"/>
            <a:ext cx="9144000" cy="5664640"/>
          </a:xfrm>
        </p:spPr>
        <p:style>
          <a:lnRef idx="1">
            <a:schemeClr val="accent1"/>
          </a:lnRef>
          <a:fillRef idx="2">
            <a:schemeClr val="accent1"/>
          </a:fillRef>
          <a:effectRef idx="1">
            <a:schemeClr val="accent1"/>
          </a:effectRef>
          <a:fontRef idx="minor">
            <a:schemeClr val="dk1"/>
          </a:fontRef>
        </p:style>
        <p:txBody>
          <a:bodyPr>
            <a:normAutofit/>
          </a:bodyPr>
          <a:lstStyle/>
          <a:p>
            <a:r>
              <a:rPr lang="en-US" sz="2600" dirty="0" smtClean="0">
                <a:solidFill>
                  <a:srgbClr val="354675"/>
                </a:solidFill>
                <a:latin typeface="Beirut"/>
                <a:cs typeface="Beirut"/>
              </a:rPr>
              <a:t>Last but not least, a special format is needed for your Works Cited page.</a:t>
            </a:r>
          </a:p>
          <a:p>
            <a:endParaRPr lang="en-US" sz="2600" dirty="0" smtClean="0">
              <a:solidFill>
                <a:srgbClr val="354675"/>
              </a:solidFill>
              <a:latin typeface="Beirut"/>
              <a:cs typeface="Beirut"/>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t="17401"/>
          <a:stretch/>
        </p:blipFill>
        <p:spPr>
          <a:xfrm>
            <a:off x="0" y="2123770"/>
            <a:ext cx="9144000" cy="4734229"/>
          </a:xfrm>
          <a:prstGeom prst="rect">
            <a:avLst/>
          </a:prstGeom>
        </p:spPr>
      </p:pic>
    </p:spTree>
    <p:extLst>
      <p:ext uri="{BB962C8B-B14F-4D97-AF65-F5344CB8AC3E}">
        <p14:creationId xmlns:p14="http://schemas.microsoft.com/office/powerpoint/2010/main" val="40906362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91"/>
            <a:ext cx="9144000" cy="1201951"/>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4200" dirty="0" smtClean="0">
                <a:latin typeface="Dyslexie regular"/>
                <a:cs typeface="Dyslexie regular"/>
              </a:rPr>
              <a:t>Hanging Indent and </a:t>
            </a:r>
            <a:r>
              <a:rPr lang="en-US" sz="4200" dirty="0" err="1" smtClean="0">
                <a:latin typeface="Dyslexie regular"/>
                <a:cs typeface="Dyslexie regular"/>
              </a:rPr>
              <a:t>Alphebetziaing</a:t>
            </a:r>
            <a:endParaRPr lang="en-US" sz="4200" dirty="0">
              <a:latin typeface="Dyslexie regular"/>
              <a:cs typeface="Dyslexie regular"/>
            </a:endParaRPr>
          </a:p>
        </p:txBody>
      </p:sp>
      <p:sp>
        <p:nvSpPr>
          <p:cNvPr id="3" name="Content Placeholder 2"/>
          <p:cNvSpPr>
            <a:spLocks noGrp="1"/>
          </p:cNvSpPr>
          <p:nvPr>
            <p:ph idx="1"/>
          </p:nvPr>
        </p:nvSpPr>
        <p:spPr>
          <a:xfrm>
            <a:off x="0" y="1193360"/>
            <a:ext cx="9144000" cy="5664640"/>
          </a:xfrm>
        </p:spPr>
        <p:style>
          <a:lnRef idx="1">
            <a:schemeClr val="accent1"/>
          </a:lnRef>
          <a:fillRef idx="2">
            <a:schemeClr val="accent1"/>
          </a:fillRef>
          <a:effectRef idx="1">
            <a:schemeClr val="accent1"/>
          </a:effectRef>
          <a:fontRef idx="minor">
            <a:schemeClr val="dk1"/>
          </a:fontRef>
        </p:style>
        <p:txBody>
          <a:bodyPr>
            <a:normAutofit/>
          </a:bodyPr>
          <a:lstStyle/>
          <a:p>
            <a:r>
              <a:rPr lang="en-US" sz="2600" dirty="0" smtClean="0">
                <a:solidFill>
                  <a:srgbClr val="354675"/>
                </a:solidFill>
                <a:latin typeface="Beirut"/>
                <a:cs typeface="Beirut"/>
              </a:rPr>
              <a:t>After copying and pasting your </a:t>
            </a:r>
            <a:r>
              <a:rPr lang="en-US" sz="2600" dirty="0" err="1" smtClean="0">
                <a:solidFill>
                  <a:srgbClr val="354675"/>
                </a:solidFill>
                <a:latin typeface="Beirut"/>
                <a:cs typeface="Beirut"/>
              </a:rPr>
              <a:t>EasyBib</a:t>
            </a:r>
            <a:r>
              <a:rPr lang="en-US" sz="2600" dirty="0" smtClean="0">
                <a:solidFill>
                  <a:srgbClr val="354675"/>
                </a:solidFill>
                <a:latin typeface="Beirut"/>
                <a:cs typeface="Beirut"/>
              </a:rPr>
              <a:t> created Works Cited entry, simply click on the end of the first line, press enter, and then press “tab.”  It’s that easy!</a:t>
            </a:r>
          </a:p>
          <a:p>
            <a:r>
              <a:rPr lang="en-US" sz="2600" dirty="0" smtClean="0">
                <a:solidFill>
                  <a:srgbClr val="000000"/>
                </a:solidFill>
                <a:latin typeface="Beirut"/>
                <a:cs typeface="Beirut"/>
              </a:rPr>
              <a:t>Finally, remember that there are no extra spaces between each entry (just perfectly double spaced), AND</a:t>
            </a:r>
          </a:p>
          <a:p>
            <a:r>
              <a:rPr lang="en-US" sz="2600" dirty="0" smtClean="0">
                <a:solidFill>
                  <a:srgbClr val="354675"/>
                </a:solidFill>
                <a:latin typeface="Beirut"/>
                <a:cs typeface="Beirut"/>
              </a:rPr>
              <a:t>All entries should be alphabetized correctly, regardless of if you have an author’s last name available or not.  Make sure they are.</a:t>
            </a:r>
          </a:p>
          <a:p>
            <a:pPr marL="0" indent="0">
              <a:buNone/>
            </a:pPr>
            <a:endParaRPr lang="en-US" sz="2600" dirty="0" smtClean="0">
              <a:solidFill>
                <a:srgbClr val="354675"/>
              </a:solidFill>
              <a:latin typeface="Beirut"/>
              <a:cs typeface="Beirut"/>
            </a:endParaRPr>
          </a:p>
          <a:p>
            <a:endParaRPr lang="en-US" sz="2600" dirty="0" smtClean="0">
              <a:solidFill>
                <a:srgbClr val="354675"/>
              </a:solidFill>
              <a:latin typeface="Beirut"/>
              <a:cs typeface="Beirut"/>
            </a:endParaRPr>
          </a:p>
          <a:p>
            <a:endParaRPr lang="en-US" sz="2600" dirty="0" smtClean="0">
              <a:solidFill>
                <a:srgbClr val="354675"/>
              </a:solidFill>
              <a:latin typeface="Beirut"/>
              <a:cs typeface="Beirut"/>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98642" y="4327092"/>
            <a:ext cx="2451448" cy="2279847"/>
          </a:xfrm>
          <a:prstGeom prst="rect">
            <a:avLst/>
          </a:prstGeom>
          <a:ln>
            <a:noFill/>
          </a:ln>
          <a:effectLst>
            <a:softEdge rad="112500"/>
          </a:effectLst>
        </p:spPr>
      </p:pic>
    </p:spTree>
    <p:extLst>
      <p:ext uri="{BB962C8B-B14F-4D97-AF65-F5344CB8AC3E}">
        <p14:creationId xmlns:p14="http://schemas.microsoft.com/office/powerpoint/2010/main" val="1900138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91"/>
            <a:ext cx="9144000" cy="1201951"/>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4200" dirty="0" smtClean="0">
                <a:latin typeface="Dyslexie regular"/>
                <a:cs typeface="Dyslexie regular"/>
              </a:rPr>
              <a:t>Random Spot Check</a:t>
            </a:r>
            <a:endParaRPr lang="en-US" sz="4200" dirty="0">
              <a:latin typeface="Dyslexie regular"/>
              <a:cs typeface="Dyslexie regular"/>
            </a:endParaRPr>
          </a:p>
        </p:txBody>
      </p:sp>
      <p:sp>
        <p:nvSpPr>
          <p:cNvPr id="3" name="Content Placeholder 2"/>
          <p:cNvSpPr>
            <a:spLocks noGrp="1"/>
          </p:cNvSpPr>
          <p:nvPr>
            <p:ph idx="1"/>
          </p:nvPr>
        </p:nvSpPr>
        <p:spPr>
          <a:xfrm>
            <a:off x="0" y="1193360"/>
            <a:ext cx="9144000" cy="5664640"/>
          </a:xfrm>
        </p:spPr>
        <p:style>
          <a:lnRef idx="1">
            <a:schemeClr val="accent1"/>
          </a:lnRef>
          <a:fillRef idx="2">
            <a:schemeClr val="accent1"/>
          </a:fillRef>
          <a:effectRef idx="1">
            <a:schemeClr val="accent1"/>
          </a:effectRef>
          <a:fontRef idx="minor">
            <a:schemeClr val="dk1"/>
          </a:fontRef>
        </p:style>
        <p:txBody>
          <a:bodyPr>
            <a:normAutofit/>
          </a:bodyPr>
          <a:lstStyle/>
          <a:p>
            <a:r>
              <a:rPr lang="en-US" sz="2600" dirty="0" smtClean="0">
                <a:solidFill>
                  <a:srgbClr val="000000"/>
                </a:solidFill>
                <a:latin typeface="Beirut"/>
                <a:cs typeface="Beirut"/>
              </a:rPr>
              <a:t>I will be checking Works Cited entries at random when I grade your final papers.</a:t>
            </a:r>
          </a:p>
          <a:p>
            <a:r>
              <a:rPr lang="en-US" sz="2600" dirty="0" smtClean="0">
                <a:solidFill>
                  <a:srgbClr val="354675"/>
                </a:solidFill>
                <a:latin typeface="Beirut"/>
                <a:cs typeface="Beirut"/>
              </a:rPr>
              <a:t>Make sure that your sources ARE credible, so that you do not lose points on this portion.</a:t>
            </a:r>
          </a:p>
          <a:p>
            <a:r>
              <a:rPr lang="en-US" sz="2600" dirty="0" smtClean="0">
                <a:solidFill>
                  <a:schemeClr val="tx1"/>
                </a:solidFill>
                <a:latin typeface="Beirut"/>
                <a:cs typeface="Beirut"/>
              </a:rPr>
              <a:t>Make sure that ALL outside info you’ve used in your essay (whether quoted or paraphrased) receives a parenthetical citation within your essay that matches the citation in the Works Cited page.</a:t>
            </a:r>
          </a:p>
          <a:p>
            <a:r>
              <a:rPr lang="en-US" sz="2600" dirty="0" smtClean="0">
                <a:solidFill>
                  <a:srgbClr val="354675"/>
                </a:solidFill>
                <a:latin typeface="Beirut"/>
                <a:cs typeface="Beirut"/>
              </a:rPr>
              <a:t>If you fail to do this, it is considered plagiarism.</a:t>
            </a:r>
          </a:p>
        </p:txBody>
      </p:sp>
      <p:pic>
        <p:nvPicPr>
          <p:cNvPr id="4" name="Picture 3"/>
          <p:cNvPicPr>
            <a:picLocks noChangeAspect="1"/>
          </p:cNvPicPr>
          <p:nvPr/>
        </p:nvPicPr>
        <p:blipFill>
          <a:blip r:embed="rId2"/>
          <a:stretch>
            <a:fillRect/>
          </a:stretch>
        </p:blipFill>
        <p:spPr>
          <a:xfrm rot="20935911">
            <a:off x="6131775" y="4557968"/>
            <a:ext cx="2646008" cy="2070789"/>
          </a:xfrm>
          <a:prstGeom prst="ellipse">
            <a:avLst/>
          </a:prstGeom>
          <a:ln>
            <a:noFill/>
          </a:ln>
          <a:effectLst>
            <a:softEdge rad="112500"/>
          </a:effectLst>
        </p:spPr>
      </p:pic>
    </p:spTree>
    <p:extLst>
      <p:ext uri="{BB962C8B-B14F-4D97-AF65-F5344CB8AC3E}">
        <p14:creationId xmlns:p14="http://schemas.microsoft.com/office/powerpoint/2010/main" val="1979643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91"/>
            <a:ext cx="9144000" cy="1201951"/>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4500" dirty="0" smtClean="0">
                <a:latin typeface="Dyslexie regular"/>
                <a:cs typeface="Dyslexie regular"/>
              </a:rPr>
              <a:t>Rebuttal Paragraph</a:t>
            </a:r>
            <a:endParaRPr lang="en-US" sz="4500" dirty="0">
              <a:latin typeface="Dyslexie regular"/>
              <a:cs typeface="Dyslexie regular"/>
            </a:endParaRPr>
          </a:p>
        </p:txBody>
      </p:sp>
      <p:sp>
        <p:nvSpPr>
          <p:cNvPr id="3" name="Content Placeholder 2"/>
          <p:cNvSpPr>
            <a:spLocks noGrp="1"/>
          </p:cNvSpPr>
          <p:nvPr>
            <p:ph idx="1"/>
          </p:nvPr>
        </p:nvSpPr>
        <p:spPr>
          <a:xfrm>
            <a:off x="0" y="1193360"/>
            <a:ext cx="9144000" cy="5664640"/>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smtClean="0"/>
              <a:t>Actually, this follows your normal academic paragraph structure (TS, CX, CD, CM, </a:t>
            </a:r>
            <a:r>
              <a:rPr lang="en-US" sz="2800" dirty="0" smtClean="0"/>
              <a:t>CS).</a:t>
            </a:r>
            <a:endParaRPr lang="en-US" sz="2800" dirty="0" smtClean="0"/>
          </a:p>
          <a:p>
            <a:pPr marL="0" indent="0">
              <a:buNone/>
            </a:pPr>
            <a:endParaRPr lang="en-US" sz="2800" dirty="0" smtClean="0"/>
          </a:p>
          <a:p>
            <a:r>
              <a:rPr lang="en-US" sz="2800" dirty="0" smtClean="0">
                <a:latin typeface="Beirut"/>
                <a:cs typeface="Beirut"/>
              </a:rPr>
              <a:t>TS=list the opposing side. (You may or may not choose to use a quotation to exemplify the opposing side’s beliefs; I did).</a:t>
            </a:r>
          </a:p>
          <a:p>
            <a:pPr marL="0" indent="0">
              <a:buNone/>
            </a:pPr>
            <a:endParaRPr lang="en-US" sz="2800" dirty="0" smtClean="0">
              <a:latin typeface="Beirut"/>
              <a:cs typeface="Beirut"/>
            </a:endParaRPr>
          </a:p>
        </p:txBody>
      </p:sp>
      <p:pic>
        <p:nvPicPr>
          <p:cNvPr id="5" name="Picture 4"/>
          <p:cNvPicPr>
            <a:picLocks noChangeAspect="1"/>
          </p:cNvPicPr>
          <p:nvPr/>
        </p:nvPicPr>
        <p:blipFill>
          <a:blip r:embed="rId2"/>
          <a:stretch>
            <a:fillRect/>
          </a:stretch>
        </p:blipFill>
        <p:spPr>
          <a:xfrm>
            <a:off x="3086100" y="3797621"/>
            <a:ext cx="2959100"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83171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91"/>
            <a:ext cx="9144000" cy="1201951"/>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4500" dirty="0" smtClean="0">
                <a:latin typeface="Dyslexie regular"/>
                <a:cs typeface="Dyslexie regular"/>
              </a:rPr>
              <a:t>Rebuttal Paragraph</a:t>
            </a:r>
            <a:endParaRPr lang="en-US" sz="4500" dirty="0">
              <a:latin typeface="Dyslexie regular"/>
              <a:cs typeface="Dyslexie regular"/>
            </a:endParaRPr>
          </a:p>
        </p:txBody>
      </p:sp>
      <p:sp>
        <p:nvSpPr>
          <p:cNvPr id="3" name="Content Placeholder 2"/>
          <p:cNvSpPr>
            <a:spLocks noGrp="1"/>
          </p:cNvSpPr>
          <p:nvPr>
            <p:ph idx="1"/>
          </p:nvPr>
        </p:nvSpPr>
        <p:spPr>
          <a:xfrm>
            <a:off x="0" y="1193360"/>
            <a:ext cx="9144000" cy="5664640"/>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smtClean="0">
                <a:latin typeface="Beirut"/>
                <a:cs typeface="Beirut"/>
              </a:rPr>
              <a:t>The remaining paragraph you prove the opposing side to be weak through CX, CD, CM, </a:t>
            </a:r>
            <a:r>
              <a:rPr lang="en-US" sz="2800" dirty="0" smtClean="0">
                <a:latin typeface="Beirut"/>
                <a:cs typeface="Beirut"/>
              </a:rPr>
              <a:t>CS.</a:t>
            </a:r>
          </a:p>
          <a:p>
            <a:r>
              <a:rPr lang="en-US" sz="2800" dirty="0" smtClean="0">
                <a:latin typeface="Beirut"/>
                <a:cs typeface="Beirut"/>
              </a:rPr>
              <a:t>(And initially explain a little more about the opposing side.)</a:t>
            </a:r>
            <a:endParaRPr lang="en-US" sz="2800" dirty="0" smtClean="0">
              <a:latin typeface="Beirut"/>
              <a:cs typeface="Beirut"/>
            </a:endParaRPr>
          </a:p>
          <a:p>
            <a:pPr marL="0" indent="0">
              <a:buNone/>
            </a:pPr>
            <a:endParaRPr lang="en-US" sz="2800" dirty="0" smtClean="0">
              <a:latin typeface="Beirut"/>
              <a:cs typeface="Beirut"/>
            </a:endParaRPr>
          </a:p>
          <a:p>
            <a:r>
              <a:rPr lang="en-US" sz="2800" dirty="0" smtClean="0">
                <a:latin typeface="Beirut"/>
                <a:cs typeface="Beirut"/>
              </a:rPr>
              <a:t>Then, your concluding sentences summarizes your ideas, reminds readers that the opposing side is weak, and brings you back to your overall thesis idea.</a:t>
            </a:r>
            <a:endParaRPr lang="en-US" sz="3000" dirty="0" smtClean="0">
              <a:latin typeface="Beirut"/>
              <a:cs typeface="Beirut"/>
            </a:endParaRPr>
          </a:p>
        </p:txBody>
      </p:sp>
      <p:pic>
        <p:nvPicPr>
          <p:cNvPr id="4" name="Picture 3"/>
          <p:cNvPicPr>
            <a:picLocks noChangeAspect="1"/>
          </p:cNvPicPr>
          <p:nvPr/>
        </p:nvPicPr>
        <p:blipFill>
          <a:blip r:embed="rId2"/>
          <a:stretch>
            <a:fillRect/>
          </a:stretch>
        </p:blipFill>
        <p:spPr>
          <a:xfrm>
            <a:off x="3455380" y="3987800"/>
            <a:ext cx="2832100" cy="287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72472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91"/>
            <a:ext cx="9144000" cy="1201951"/>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4500" dirty="0" smtClean="0">
                <a:latin typeface="Dyslexie regular"/>
                <a:cs typeface="Dyslexie regular"/>
              </a:rPr>
              <a:t>The Conclusion</a:t>
            </a:r>
            <a:endParaRPr lang="en-US" sz="4500" dirty="0">
              <a:latin typeface="Dyslexie regular"/>
              <a:cs typeface="Dyslexie regular"/>
            </a:endParaRPr>
          </a:p>
        </p:txBody>
      </p:sp>
      <p:sp>
        <p:nvSpPr>
          <p:cNvPr id="3" name="Content Placeholder 2"/>
          <p:cNvSpPr>
            <a:spLocks noGrp="1"/>
          </p:cNvSpPr>
          <p:nvPr>
            <p:ph idx="1"/>
          </p:nvPr>
        </p:nvSpPr>
        <p:spPr>
          <a:xfrm>
            <a:off x="0" y="1193360"/>
            <a:ext cx="9144000" cy="5664640"/>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smtClean="0"/>
              <a:t>The last paragraph of your essay should be well-written, not hastily thrown together.</a:t>
            </a:r>
          </a:p>
          <a:p>
            <a:r>
              <a:rPr lang="en-US" sz="2800" dirty="0" smtClean="0"/>
              <a:t>It’s design is to remind readers of your most important points, and leave readers satisfied, fully convinced that they have no choice but to take your side.</a:t>
            </a:r>
          </a:p>
          <a:p>
            <a:endParaRPr lang="en-US" sz="3000" dirty="0" smtClean="0">
              <a:latin typeface="Beirut"/>
              <a:cs typeface="Beirut"/>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9611" y="3695965"/>
            <a:ext cx="5278165" cy="27190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270295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91"/>
            <a:ext cx="9144000" cy="1201951"/>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4200" dirty="0" smtClean="0">
                <a:latin typeface="Dyslexie regular"/>
                <a:cs typeface="Dyslexie regular"/>
              </a:rPr>
              <a:t>The Conclusion: Structure</a:t>
            </a:r>
            <a:endParaRPr lang="en-US" sz="4200" dirty="0">
              <a:latin typeface="Dyslexie regular"/>
              <a:cs typeface="Dyslexie regular"/>
            </a:endParaRPr>
          </a:p>
        </p:txBody>
      </p:sp>
      <p:sp>
        <p:nvSpPr>
          <p:cNvPr id="3" name="Content Placeholder 2"/>
          <p:cNvSpPr>
            <a:spLocks noGrp="1"/>
          </p:cNvSpPr>
          <p:nvPr>
            <p:ph idx="1"/>
          </p:nvPr>
        </p:nvSpPr>
        <p:spPr>
          <a:xfrm>
            <a:off x="0" y="1193360"/>
            <a:ext cx="9144000" cy="5664640"/>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smtClean="0"/>
              <a:t>Begin with a rephrased thesis.</a:t>
            </a:r>
          </a:p>
          <a:p>
            <a:r>
              <a:rPr lang="en-US" sz="2800" dirty="0" smtClean="0">
                <a:solidFill>
                  <a:srgbClr val="354675"/>
                </a:solidFill>
              </a:rPr>
              <a:t>My example: </a:t>
            </a:r>
            <a:r>
              <a:rPr lang="en-US" sz="2800" dirty="0">
                <a:solidFill>
                  <a:srgbClr val="354675"/>
                </a:solidFill>
              </a:rPr>
              <a:t>Because the argument that people can survive well on less sleep is faulty, it is crucial for adults to get at least hours of sleep a night, optimizing their mental health, energy levels, and overall well-being. </a:t>
            </a:r>
            <a:endParaRPr lang="en-US" sz="2800" dirty="0" smtClean="0">
              <a:solidFill>
                <a:srgbClr val="354675"/>
              </a:solidFill>
            </a:endParaRPr>
          </a:p>
          <a:p>
            <a:r>
              <a:rPr lang="en-US" sz="2800" dirty="0" smtClean="0"/>
              <a:t>I used a connection to the rebuttal paragraph, stated my opinion, and briefly listed my reasons why.</a:t>
            </a:r>
          </a:p>
          <a:p>
            <a:endParaRPr lang="en-US" sz="3000" dirty="0" smtClean="0">
              <a:latin typeface="Beirut"/>
              <a:cs typeface="Beirut"/>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292137">
            <a:off x="5679327" y="4762585"/>
            <a:ext cx="3070653" cy="15818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380756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91"/>
            <a:ext cx="9144000" cy="1201951"/>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4200" dirty="0" smtClean="0">
                <a:latin typeface="Dyslexie regular"/>
                <a:cs typeface="Dyslexie regular"/>
              </a:rPr>
              <a:t>The Conclusion: Structure</a:t>
            </a:r>
            <a:endParaRPr lang="en-US" sz="4200" dirty="0">
              <a:latin typeface="Dyslexie regular"/>
              <a:cs typeface="Dyslexie regular"/>
            </a:endParaRPr>
          </a:p>
        </p:txBody>
      </p:sp>
      <p:sp>
        <p:nvSpPr>
          <p:cNvPr id="3" name="Content Placeholder 2"/>
          <p:cNvSpPr>
            <a:spLocks noGrp="1"/>
          </p:cNvSpPr>
          <p:nvPr>
            <p:ph idx="1"/>
          </p:nvPr>
        </p:nvSpPr>
        <p:spPr>
          <a:xfrm>
            <a:off x="0" y="1193360"/>
            <a:ext cx="9144000" cy="5664640"/>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smtClean="0"/>
              <a:t>Your next few sentences should be a summary of your main ideas, expanding on the list.</a:t>
            </a:r>
          </a:p>
          <a:p>
            <a:r>
              <a:rPr lang="en-US" sz="2800" dirty="0" smtClean="0">
                <a:solidFill>
                  <a:schemeClr val="tx1"/>
                </a:solidFill>
                <a:latin typeface="Beirut"/>
                <a:cs typeface="Beirut"/>
              </a:rPr>
              <a:t>My example</a:t>
            </a:r>
            <a:r>
              <a:rPr lang="en-US" sz="2800" dirty="0" smtClean="0">
                <a:solidFill>
                  <a:srgbClr val="354675"/>
                </a:solidFill>
                <a:latin typeface="Beirut"/>
                <a:cs typeface="Beirut"/>
              </a:rPr>
              <a:t>: </a:t>
            </a:r>
            <a:r>
              <a:rPr lang="en-US" sz="2800" dirty="0">
                <a:solidFill>
                  <a:srgbClr val="354675"/>
                </a:solidFill>
              </a:rPr>
              <a:t>Without adequate sleep, our psychological status begins to break down, rendering us more susceptible to stress and depression.  Additionally—and </a:t>
            </a:r>
            <a:r>
              <a:rPr lang="en-US" sz="2800" i="1" dirty="0">
                <a:solidFill>
                  <a:srgbClr val="354675"/>
                </a:solidFill>
              </a:rPr>
              <a:t>ironically</a:t>
            </a:r>
            <a:r>
              <a:rPr lang="en-US" sz="2800" dirty="0">
                <a:solidFill>
                  <a:srgbClr val="354675"/>
                </a:solidFill>
              </a:rPr>
              <a:t>—we begin to lose our ability to be productive as our energy levels wane and chemical workings, including how fast we turn food over into energy, how fast we get information to our brain, and even how well our hearts work, begins to dissipate. </a:t>
            </a:r>
            <a:endParaRPr lang="en-US" sz="3000" dirty="0" smtClean="0">
              <a:solidFill>
                <a:srgbClr val="354675"/>
              </a:solidFill>
              <a:latin typeface="Beirut"/>
              <a:cs typeface="Beirut"/>
            </a:endParaRPr>
          </a:p>
        </p:txBody>
      </p:sp>
    </p:spTree>
    <p:extLst>
      <p:ext uri="{BB962C8B-B14F-4D97-AF65-F5344CB8AC3E}">
        <p14:creationId xmlns:p14="http://schemas.microsoft.com/office/powerpoint/2010/main" val="40084844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91"/>
            <a:ext cx="9144000" cy="1201951"/>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4200" dirty="0" smtClean="0">
                <a:latin typeface="Dyslexie regular"/>
                <a:cs typeface="Dyslexie regular"/>
              </a:rPr>
              <a:t>The Conclusion: Structure</a:t>
            </a:r>
            <a:endParaRPr lang="en-US" sz="4200" dirty="0">
              <a:latin typeface="Dyslexie regular"/>
              <a:cs typeface="Dyslexie regular"/>
            </a:endParaRPr>
          </a:p>
        </p:txBody>
      </p:sp>
      <p:sp>
        <p:nvSpPr>
          <p:cNvPr id="3" name="Content Placeholder 2"/>
          <p:cNvSpPr>
            <a:spLocks noGrp="1"/>
          </p:cNvSpPr>
          <p:nvPr>
            <p:ph idx="1"/>
          </p:nvPr>
        </p:nvSpPr>
        <p:spPr>
          <a:xfrm>
            <a:off x="0" y="1193360"/>
            <a:ext cx="9144000" cy="5664640"/>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en-US" sz="2800" dirty="0" smtClean="0"/>
              <a:t>Next, you’ll come up with a call to action, or something you want readers to specifically to do as a result of persuading them to believe your side.</a:t>
            </a:r>
          </a:p>
          <a:p>
            <a:r>
              <a:rPr lang="en-US" sz="3000" dirty="0" smtClean="0">
                <a:solidFill>
                  <a:srgbClr val="354675"/>
                </a:solidFill>
                <a:latin typeface="Beirut"/>
                <a:cs typeface="Beirut"/>
              </a:rPr>
              <a:t>Basic formula:</a:t>
            </a:r>
          </a:p>
          <a:p>
            <a:pPr lvl="1"/>
            <a:r>
              <a:rPr lang="en-US" sz="2600" dirty="0" smtClean="0">
                <a:solidFill>
                  <a:srgbClr val="354675"/>
                </a:solidFill>
                <a:latin typeface="Beirut"/>
                <a:cs typeface="Beirut"/>
              </a:rPr>
              <a:t>Talk about the seriousness/ importance of your topic + ask/tell the reader to act (trying to avoid the generic “you” if possible)</a:t>
            </a:r>
          </a:p>
          <a:p>
            <a:r>
              <a:rPr lang="en-US" sz="3000" dirty="0" smtClean="0">
                <a:solidFill>
                  <a:srgbClr val="354675"/>
                </a:solidFill>
                <a:latin typeface="Beirut"/>
                <a:cs typeface="Beirut"/>
              </a:rPr>
              <a:t>Example: </a:t>
            </a:r>
            <a:r>
              <a:rPr lang="en-US" sz="2800" dirty="0"/>
              <a:t>For these reasons, we should make every effort to not prioritize our temptingly fun hobbies and </a:t>
            </a:r>
            <a:r>
              <a:rPr lang="en-US" sz="2800" dirty="0" err="1"/>
              <a:t>pridefully</a:t>
            </a:r>
            <a:r>
              <a:rPr lang="en-US" sz="2800" dirty="0"/>
              <a:t>-based busy schedules, but to simplify our lives to make time for one of the most important aspects </a:t>
            </a:r>
            <a:r>
              <a:rPr lang="en-US" sz="2800" i="1" dirty="0"/>
              <a:t>of</a:t>
            </a:r>
            <a:r>
              <a:rPr lang="en-US" sz="2800" dirty="0"/>
              <a:t> life: sleep.  This means turning our electronics off a few hours before bedtime, so that they do not interfere with our circadian rhythm, minimizing wasted time if our schedules are indeed busy, purchasing ear plugs if we are distracted by noise, exercising enough to be tired, not wired, and doing all things possible to achieve those eight precious hours.  </a:t>
            </a:r>
          </a:p>
          <a:p>
            <a:endParaRPr lang="en-US" sz="3000" dirty="0" smtClean="0">
              <a:solidFill>
                <a:srgbClr val="354675"/>
              </a:solidFill>
              <a:latin typeface="Beirut"/>
              <a:cs typeface="Beirut"/>
            </a:endParaRPr>
          </a:p>
          <a:p>
            <a:pPr lvl="1"/>
            <a:endParaRPr lang="en-US" sz="2600" dirty="0" smtClean="0">
              <a:solidFill>
                <a:srgbClr val="354675"/>
              </a:solidFill>
              <a:latin typeface="Beirut"/>
              <a:cs typeface="Beirut"/>
            </a:endParaRPr>
          </a:p>
        </p:txBody>
      </p:sp>
    </p:spTree>
    <p:extLst>
      <p:ext uri="{BB962C8B-B14F-4D97-AF65-F5344CB8AC3E}">
        <p14:creationId xmlns:p14="http://schemas.microsoft.com/office/powerpoint/2010/main" val="15821767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91"/>
            <a:ext cx="9144000" cy="1201951"/>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4200" dirty="0" smtClean="0">
                <a:latin typeface="Dyslexie regular"/>
                <a:cs typeface="Dyslexie regular"/>
              </a:rPr>
              <a:t>Closure</a:t>
            </a:r>
            <a:endParaRPr lang="en-US" sz="4200" dirty="0">
              <a:latin typeface="Dyslexie regular"/>
              <a:cs typeface="Dyslexie regular"/>
            </a:endParaRPr>
          </a:p>
        </p:txBody>
      </p:sp>
      <p:sp>
        <p:nvSpPr>
          <p:cNvPr id="3" name="Content Placeholder 2"/>
          <p:cNvSpPr>
            <a:spLocks noGrp="1"/>
          </p:cNvSpPr>
          <p:nvPr>
            <p:ph idx="1"/>
          </p:nvPr>
        </p:nvSpPr>
        <p:spPr>
          <a:xfrm>
            <a:off x="0" y="1193360"/>
            <a:ext cx="9144000" cy="5664640"/>
          </a:xfrm>
        </p:spPr>
        <p:style>
          <a:lnRef idx="1">
            <a:schemeClr val="accent1"/>
          </a:lnRef>
          <a:fillRef idx="2">
            <a:schemeClr val="accent1"/>
          </a:fillRef>
          <a:effectRef idx="1">
            <a:schemeClr val="accent1"/>
          </a:effectRef>
          <a:fontRef idx="minor">
            <a:schemeClr val="dk1"/>
          </a:fontRef>
        </p:style>
        <p:txBody>
          <a:bodyPr>
            <a:normAutofit/>
          </a:bodyPr>
          <a:lstStyle/>
          <a:p>
            <a:r>
              <a:rPr lang="en-US" sz="2500" dirty="0" smtClean="0"/>
              <a:t>Sometimes the call to action ends in a satisfying matter, but if it doesn’t, a cheesy, “good-night-kiss” closure is still needed.</a:t>
            </a:r>
          </a:p>
          <a:p>
            <a:r>
              <a:rPr lang="en-US" sz="2500" dirty="0" smtClean="0">
                <a:solidFill>
                  <a:srgbClr val="354675"/>
                </a:solidFill>
                <a:latin typeface="Calibri"/>
                <a:cs typeface="Calibri"/>
              </a:rPr>
              <a:t>Good words to start this off include “Therefore,” “Of course,” “There is no longer any doubt that,” “Clearly,” etc. and wrap up with a final thought.  Use your best judgment to determine if your last sentence of your call to action is catchy enough, or if you need to add another closure sentence.</a:t>
            </a:r>
          </a:p>
        </p:txBody>
      </p:sp>
      <p:pic>
        <p:nvPicPr>
          <p:cNvPr id="4" name="Picture 3"/>
          <p:cNvPicPr>
            <a:picLocks noChangeAspect="1"/>
          </p:cNvPicPr>
          <p:nvPr/>
        </p:nvPicPr>
        <p:blipFill>
          <a:blip r:embed="rId2"/>
          <a:stretch>
            <a:fillRect/>
          </a:stretch>
        </p:blipFill>
        <p:spPr>
          <a:xfrm>
            <a:off x="5035291" y="3880690"/>
            <a:ext cx="2275674" cy="25263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444069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91"/>
            <a:ext cx="9144000" cy="1201951"/>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4200" dirty="0" smtClean="0">
                <a:latin typeface="Dyslexie regular"/>
                <a:cs typeface="Dyslexie regular"/>
              </a:rPr>
              <a:t>Closure</a:t>
            </a:r>
            <a:endParaRPr lang="en-US" sz="4200" dirty="0">
              <a:latin typeface="Dyslexie regular"/>
              <a:cs typeface="Dyslexie regular"/>
            </a:endParaRPr>
          </a:p>
        </p:txBody>
      </p:sp>
      <p:sp>
        <p:nvSpPr>
          <p:cNvPr id="3" name="Content Placeholder 2"/>
          <p:cNvSpPr>
            <a:spLocks noGrp="1"/>
          </p:cNvSpPr>
          <p:nvPr>
            <p:ph idx="1"/>
          </p:nvPr>
        </p:nvSpPr>
        <p:spPr>
          <a:xfrm>
            <a:off x="0" y="1193360"/>
            <a:ext cx="9144000" cy="5664640"/>
          </a:xfrm>
        </p:spPr>
        <p:style>
          <a:lnRef idx="1">
            <a:schemeClr val="accent1"/>
          </a:lnRef>
          <a:fillRef idx="2">
            <a:schemeClr val="accent1"/>
          </a:fillRef>
          <a:effectRef idx="1">
            <a:schemeClr val="accent1"/>
          </a:effectRef>
          <a:fontRef idx="minor">
            <a:schemeClr val="dk1"/>
          </a:fontRef>
        </p:style>
        <p:txBody>
          <a:bodyPr>
            <a:normAutofit/>
          </a:bodyPr>
          <a:lstStyle/>
          <a:p>
            <a:r>
              <a:rPr lang="en-US" sz="2600" dirty="0" smtClean="0">
                <a:solidFill>
                  <a:srgbClr val="354675"/>
                </a:solidFill>
                <a:latin typeface="Beirut"/>
                <a:cs typeface="Beirut"/>
              </a:rPr>
              <a:t>My example: </a:t>
            </a:r>
            <a:r>
              <a:rPr lang="en-US" sz="2800" dirty="0" smtClean="0"/>
              <a:t>Of course, we will all run into rare nights in which sleep is diminished, whether by choice or restless sleeping, but our very happiness, livelihood, and well-being are clearly dependent on our ability to rest our heads on our pillows and get our coveted Z’s.    Our Z’s, indeed, are worth fighting for.</a:t>
            </a:r>
            <a:r>
              <a:rPr lang="en-US" sz="2800" dirty="0" smtClean="0">
                <a:effectLst/>
              </a:rPr>
              <a:t> </a:t>
            </a:r>
            <a:endParaRPr lang="en-US" sz="2600" dirty="0" smtClean="0">
              <a:solidFill>
                <a:srgbClr val="354675"/>
              </a:solidFill>
              <a:latin typeface="Beirut"/>
              <a:cs typeface="Beiru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5404" y="3987423"/>
            <a:ext cx="4714125" cy="266382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875457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1314</TotalTime>
  <Words>1192</Words>
  <Application>Microsoft Macintosh PowerPoint</Application>
  <PresentationFormat>On-screen Show (4:3)</PresentationFormat>
  <Paragraphs>57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Q&amp;A Warm-up</vt:lpstr>
      <vt:lpstr>Rebuttal Paragraph</vt:lpstr>
      <vt:lpstr>Rebuttal Paragraph</vt:lpstr>
      <vt:lpstr>The Conclusion</vt:lpstr>
      <vt:lpstr>The Conclusion: Structure</vt:lpstr>
      <vt:lpstr>The Conclusion: Structure</vt:lpstr>
      <vt:lpstr>The Conclusion: Structure</vt:lpstr>
      <vt:lpstr>Closure</vt:lpstr>
      <vt:lpstr>Closure</vt:lpstr>
      <vt:lpstr>Works Cited</vt:lpstr>
      <vt:lpstr>Easy Bib</vt:lpstr>
      <vt:lpstr>Easy Bib</vt:lpstr>
      <vt:lpstr>Works Cited</vt:lpstr>
      <vt:lpstr>Hanging Indent and Alphebetziaing</vt:lpstr>
      <vt:lpstr>Random Spot Check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Rolling in Example </dc:title>
  <dc:creator>Melyndee Butterfield</dc:creator>
  <cp:lastModifiedBy>Melyndee Butterfield</cp:lastModifiedBy>
  <cp:revision>11</cp:revision>
  <dcterms:created xsi:type="dcterms:W3CDTF">2015-05-19T03:33:12Z</dcterms:created>
  <dcterms:modified xsi:type="dcterms:W3CDTF">2016-05-04T16:21:22Z</dcterms:modified>
</cp:coreProperties>
</file>